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Monda"/>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font" Target="fonts/Monda-bold.fntdata"/><Relationship Id="rId10" Type="http://schemas.openxmlformats.org/officeDocument/2006/relationships/slide" Target="slides/slide4.xml"/><Relationship Id="rId21" Type="http://schemas.openxmlformats.org/officeDocument/2006/relationships/font" Target="fonts/Monda-regular.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cef485a906_1_58: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2cef485a906_1_58: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1400"/>
          </a:p>
        </p:txBody>
      </p:sp>
      <p:sp>
        <p:nvSpPr>
          <p:cNvPr id="111" name="Google Shape;111;g2cef485a906_1_58: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cef485a906_1_162: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2cef485a906_1_162: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sz="1400"/>
              <a:t>Leads me to wonder, what kind of impact could these potential savings have on teaching and learning in SC?</a:t>
            </a:r>
            <a:endParaRPr sz="1400"/>
          </a:p>
          <a:p>
            <a:pPr indent="0" lvl="0" marL="0" rtl="0" algn="l">
              <a:spcBef>
                <a:spcPts val="0"/>
              </a:spcBef>
              <a:spcAft>
                <a:spcPts val="0"/>
              </a:spcAft>
              <a:buNone/>
            </a:pPr>
            <a:r>
              <a:t/>
            </a:r>
            <a:endParaRPr sz="1400"/>
          </a:p>
        </p:txBody>
      </p:sp>
      <p:sp>
        <p:nvSpPr>
          <p:cNvPr id="223" name="Google Shape;223;g2cef485a906_1_162: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cef485a906_1_172: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2cef485a906_1_172: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marR="0" rtl="0" algn="l">
              <a:lnSpc>
                <a:spcPct val="100000"/>
              </a:lnSpc>
              <a:spcBef>
                <a:spcPts val="0"/>
              </a:spcBef>
              <a:spcAft>
                <a:spcPts val="0"/>
              </a:spcAft>
              <a:buClr>
                <a:schemeClr val="dk1"/>
              </a:buClr>
              <a:buSzPts val="1200"/>
              <a:buFont typeface="Calibri"/>
              <a:buNone/>
            </a:pPr>
            <a:r>
              <a:rPr lang="en" sz="1400"/>
              <a:t>With over five years of collaborative program development and demonstrated efficacy, and given the persistent and increasing challenges of teacher retention in SC, it is time to expand and utilize an award-winning program that has the proven ability to significantly impact teacher retention in our state</a:t>
            </a:r>
            <a:endParaRPr sz="1400"/>
          </a:p>
          <a:p>
            <a:pPr indent="0" lvl="0" marL="0" rtl="0" algn="l">
              <a:spcBef>
                <a:spcPts val="0"/>
              </a:spcBef>
              <a:spcAft>
                <a:spcPts val="0"/>
              </a:spcAft>
              <a:buNone/>
            </a:pPr>
            <a:r>
              <a:t/>
            </a:r>
            <a:endParaRPr sz="1400"/>
          </a:p>
        </p:txBody>
      </p:sp>
      <p:sp>
        <p:nvSpPr>
          <p:cNvPr id="234" name="Google Shape;234;g2cef485a906_1_172: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cef485a906_1_182: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2cef485a906_1_182: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marR="0" rtl="0" algn="l">
              <a:lnSpc>
                <a:spcPct val="100000"/>
              </a:lnSpc>
              <a:spcBef>
                <a:spcPts val="0"/>
              </a:spcBef>
              <a:spcAft>
                <a:spcPts val="0"/>
              </a:spcAft>
              <a:buClr>
                <a:schemeClr val="dk1"/>
              </a:buClr>
              <a:buSzPts val="1200"/>
              <a:buFont typeface="Calibri"/>
              <a:buNone/>
            </a:pPr>
            <a:r>
              <a:rPr lang="en" sz="1400"/>
              <a:t>As word spreads, teachers are intentionally seeking out CarolinaTIP schools in order to take advantage of the added layer of support</a:t>
            </a:r>
            <a:endParaRPr sz="1400"/>
          </a:p>
          <a:p>
            <a:pPr indent="0" lvl="0" marL="0" rtl="0" algn="l">
              <a:spcBef>
                <a:spcPts val="0"/>
              </a:spcBef>
              <a:spcAft>
                <a:spcPts val="0"/>
              </a:spcAft>
              <a:buNone/>
            </a:pPr>
            <a:r>
              <a:rPr lang="en" sz="1400"/>
              <a:t>This suggests that what we designed as a retention program is now demonstrating strong potential as recruitment tool </a:t>
            </a:r>
            <a:r>
              <a:rPr b="1" lang="en" sz="1400"/>
              <a:t>which begs the question</a:t>
            </a:r>
            <a:r>
              <a:rPr lang="en" sz="1400"/>
              <a:t>: </a:t>
            </a:r>
            <a:endParaRPr sz="1400"/>
          </a:p>
          <a:p>
            <a:pPr indent="0" lvl="0" marL="0" rtl="0" algn="l">
              <a:spcBef>
                <a:spcPts val="0"/>
              </a:spcBef>
              <a:spcAft>
                <a:spcPts val="0"/>
              </a:spcAft>
              <a:buNone/>
            </a:pPr>
            <a:r>
              <a:rPr lang="en" sz="1400"/>
              <a:t>As we look to resolve this crisis, how can leaders in education capitalize on the proven impact of CarolinaTIP to not only retain, but recruit, teachers in SC?</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As CarolinaTIP positively impacts teaching and learning, one retained teacher at a time, the true beneficiaries will be the districts, schools, and students we ultimately serve.</a:t>
            </a:r>
            <a:endParaRPr sz="1400"/>
          </a:p>
          <a:p>
            <a:pPr indent="0" lvl="0" marL="0" rtl="0" algn="l">
              <a:spcBef>
                <a:spcPts val="0"/>
              </a:spcBef>
              <a:spcAft>
                <a:spcPts val="0"/>
              </a:spcAft>
              <a:buNone/>
            </a:pPr>
            <a:r>
              <a:t/>
            </a:r>
            <a:endParaRPr sz="1400"/>
          </a:p>
        </p:txBody>
      </p:sp>
      <p:sp>
        <p:nvSpPr>
          <p:cNvPr id="245" name="Google Shape;245;g2cef485a906_1_182: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cef485a906_1_192: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2cef485a906_1_192: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sz="1400"/>
          </a:p>
        </p:txBody>
      </p:sp>
      <p:sp>
        <p:nvSpPr>
          <p:cNvPr id="256" name="Google Shape;256;g2cef485a906_1_192: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cef485a906_1_201:notes"/>
          <p:cNvSpPr txBox="1"/>
          <p:nvPr>
            <p:ph idx="1" type="body"/>
          </p:nvPr>
        </p:nvSpPr>
        <p:spPr>
          <a:xfrm>
            <a:off x="685800" y="4400550"/>
            <a:ext cx="5486400" cy="360045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65" name="Google Shape;265;g2cef485a906_1_201: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ef485a906_1_69: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2cef485a906_1_69: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marR="0" rtl="0" algn="l">
              <a:lnSpc>
                <a:spcPct val="100000"/>
              </a:lnSpc>
              <a:spcBef>
                <a:spcPts val="0"/>
              </a:spcBef>
              <a:spcAft>
                <a:spcPts val="0"/>
              </a:spcAft>
              <a:buClr>
                <a:schemeClr val="dk1"/>
              </a:buClr>
              <a:buSzPts val="1200"/>
              <a:buFont typeface="Calibri"/>
              <a:buNone/>
            </a:pPr>
            <a:r>
              <a:rPr lang="en" sz="1200"/>
              <a:t>“The teacher turnover issue impacts education on national, state, and local levels. At the beginning of the 21st century, on a national level, 50% of teachers left the profession within five years creating the need for districts to fill vacancies (Gonzalez, Brown &amp; Slate, 2008; Greiner &amp; Smith, 2006; Heller, 2004; Ingersoll, 2002, 2003; Kaff, 2004; National Commission on Teaching and America’s Future, 2003). Ingersoll (2001) found a third of teachers leave within the first three years and nearly half leave after five years.” (https://files.eric.ed.gov/fulltext/EJ1122591.pdf )</a:t>
            </a:r>
            <a:endParaRPr b="0" i="1" sz="1000" u="none" cap="none" strike="noStrike">
              <a:solidFill>
                <a:srgbClr val="0070C0"/>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000"/>
              <a:buFont typeface="Calibri"/>
              <a:buNone/>
            </a:pPr>
            <a:r>
              <a:t/>
            </a:r>
            <a:endParaRPr b="0" i="1" sz="1000" u="none" cap="none" strike="noStrike">
              <a:solidFill>
                <a:srgbClr val="0070C0"/>
              </a:solidFill>
              <a:latin typeface="Cambria"/>
              <a:ea typeface="Cambria"/>
              <a:cs typeface="Cambria"/>
              <a:sym typeface="Cambria"/>
            </a:endParaRPr>
          </a:p>
          <a:p>
            <a:pPr indent="0" lvl="0" marL="0" marR="0" rtl="0" algn="l">
              <a:lnSpc>
                <a:spcPct val="100000"/>
              </a:lnSpc>
              <a:spcBef>
                <a:spcPts val="0"/>
              </a:spcBef>
              <a:spcAft>
                <a:spcPts val="0"/>
              </a:spcAft>
              <a:buClr>
                <a:srgbClr val="0070C0"/>
              </a:buClr>
              <a:buSzPts val="1000"/>
              <a:buFont typeface="Cambria"/>
              <a:buNone/>
            </a:pPr>
            <a:r>
              <a:rPr b="0" i="1" lang="en" sz="1000" u="none" cap="none" strike="noStrike">
                <a:solidFill>
                  <a:srgbClr val="0070C0"/>
                </a:solidFill>
                <a:latin typeface="Cambria"/>
                <a:ea typeface="Cambria"/>
                <a:cs typeface="Cambria"/>
                <a:sym typeface="Cambria"/>
              </a:rPr>
              <a:t>From National Commission on Teaching and America’s Future (NCTAF):</a:t>
            </a:r>
            <a:endParaRPr sz="1400"/>
          </a:p>
          <a:p>
            <a:pPr indent="-279400" lvl="0" marL="279400" marR="0" rtl="0" algn="l">
              <a:lnSpc>
                <a:spcPct val="100000"/>
              </a:lnSpc>
              <a:spcBef>
                <a:spcPts val="0"/>
              </a:spcBef>
              <a:spcAft>
                <a:spcPts val="0"/>
              </a:spcAft>
              <a:buClr>
                <a:srgbClr val="000000"/>
              </a:buClr>
              <a:buSzPts val="1000"/>
              <a:buFont typeface="Arial"/>
              <a:buChar char="•"/>
            </a:pPr>
            <a:r>
              <a:rPr b="0" i="0" lang="en" sz="1000" u="none" cap="none" strike="noStrike">
                <a:solidFill>
                  <a:srgbClr val="000000"/>
                </a:solidFill>
                <a:latin typeface="Calibri"/>
                <a:ea typeface="Calibri"/>
                <a:cs typeface="Calibri"/>
                <a:sym typeface="Calibri"/>
              </a:rPr>
              <a:t>Nearly 50 percent of new teachers leave the profession within their first five years.</a:t>
            </a:r>
            <a:endParaRPr sz="1400"/>
          </a:p>
          <a:p>
            <a:pPr indent="-279400" lvl="0" marL="279400" marR="0" rtl="0" algn="l">
              <a:lnSpc>
                <a:spcPct val="100000"/>
              </a:lnSpc>
              <a:spcBef>
                <a:spcPts val="0"/>
              </a:spcBef>
              <a:spcAft>
                <a:spcPts val="0"/>
              </a:spcAft>
              <a:buClr>
                <a:srgbClr val="000000"/>
              </a:buClr>
              <a:buSzPts val="1000"/>
              <a:buFont typeface="Arial"/>
              <a:buChar char="•"/>
            </a:pPr>
            <a:r>
              <a:rPr b="0" i="0" lang="en" sz="1000" u="none" cap="none" strike="noStrike">
                <a:solidFill>
                  <a:srgbClr val="000000"/>
                </a:solidFill>
                <a:latin typeface="Calibri"/>
                <a:ea typeface="Calibri"/>
                <a:cs typeface="Calibri"/>
                <a:sym typeface="Calibri"/>
              </a:rPr>
              <a:t>Students who have highly effective teachers three years in a row score as much as 50 percentile points higher on achievement tests than those who have infective teachers for three years in a row. </a:t>
            </a:r>
            <a:endParaRPr sz="1400"/>
          </a:p>
          <a:p>
            <a:pPr indent="0" lvl="0" marL="0" marR="0" rtl="0" algn="l">
              <a:lnSpc>
                <a:spcPct val="100000"/>
              </a:lnSpc>
              <a:spcBef>
                <a:spcPts val="0"/>
              </a:spcBef>
              <a:spcAft>
                <a:spcPts val="0"/>
              </a:spcAft>
              <a:buClr>
                <a:schemeClr val="dk1"/>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alibri"/>
                <a:ea typeface="Calibri"/>
                <a:cs typeface="Calibri"/>
                <a:sym typeface="Calibri"/>
              </a:rPr>
              <a:t>Over 40 years of research show that teachers do not have a significant impact on student achievement before their third year</a:t>
            </a:r>
            <a:endParaRPr sz="1400"/>
          </a:p>
          <a:p>
            <a:pPr indent="-215900" lvl="0" marL="279400" marR="0" rtl="0" algn="l">
              <a:lnSpc>
                <a:spcPct val="100000"/>
              </a:lnSpc>
              <a:spcBef>
                <a:spcPts val="0"/>
              </a:spcBef>
              <a:spcAft>
                <a:spcPts val="0"/>
              </a:spcAft>
              <a:buClr>
                <a:schemeClr val="dk1"/>
              </a:buClr>
              <a:buSzPts val="1000"/>
              <a:buFont typeface="Arial"/>
              <a:buNone/>
            </a:pPr>
            <a:r>
              <a:t/>
            </a:r>
            <a:endParaRPr b="0" i="0" sz="1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 sz="1200" u="none" cap="none" strike="noStrike">
                <a:solidFill>
                  <a:srgbClr val="000000"/>
                </a:solidFill>
                <a:latin typeface="Calibri"/>
                <a:ea typeface="Calibri"/>
                <a:cs typeface="Calibri"/>
                <a:sym typeface="Calibri"/>
              </a:rPr>
              <a:t>CERRA’s SUPPLY &amp; DEMAND REPORT, All4SC Report and SC-TEACHER data show crisis is not dissipating, but worsening</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 sz="1400"/>
              <a:t>It has become abundantly clear that we simply cannot recruit our way out of this crisis.</a:t>
            </a:r>
            <a:endParaRPr sz="1400"/>
          </a:p>
        </p:txBody>
      </p:sp>
      <p:sp>
        <p:nvSpPr>
          <p:cNvPr id="122" name="Google Shape;122;g2cef485a906_1_69: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cef485a906_1_80: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2cef485a906_1_80: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marR="0" rtl="0" algn="l">
              <a:lnSpc>
                <a:spcPct val="100000"/>
              </a:lnSpc>
              <a:spcBef>
                <a:spcPts val="0"/>
              </a:spcBef>
              <a:spcAft>
                <a:spcPts val="0"/>
              </a:spcAft>
              <a:buClr>
                <a:schemeClr val="dk1"/>
              </a:buClr>
              <a:buSzPts val="1200"/>
              <a:buFont typeface="Calibri"/>
              <a:buNone/>
            </a:pPr>
            <a:r>
              <a:t/>
            </a:r>
            <a:endParaRPr sz="1400"/>
          </a:p>
          <a:p>
            <a:pPr indent="0" lvl="0" marL="0" rtl="0" algn="l">
              <a:spcBef>
                <a:spcPts val="0"/>
              </a:spcBef>
              <a:spcAft>
                <a:spcPts val="0"/>
              </a:spcAft>
              <a:buNone/>
            </a:pPr>
            <a:r>
              <a:t/>
            </a:r>
            <a:endParaRPr sz="1400"/>
          </a:p>
        </p:txBody>
      </p:sp>
      <p:sp>
        <p:nvSpPr>
          <p:cNvPr id="134" name="Google Shape;134;g2cef485a906_1_80: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cef485a906_1_90: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2cef485a906_1_90: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marR="0" rtl="0" algn="l">
              <a:lnSpc>
                <a:spcPct val="100000"/>
              </a:lnSpc>
              <a:spcBef>
                <a:spcPts val="0"/>
              </a:spcBef>
              <a:spcAft>
                <a:spcPts val="0"/>
              </a:spcAft>
              <a:buClr>
                <a:schemeClr val="dk1"/>
              </a:buClr>
              <a:buSzPts val="1200"/>
              <a:buFont typeface="Calibri"/>
              <a:buNone/>
            </a:pPr>
            <a:r>
              <a:rPr lang="en" sz="1400"/>
              <a:t>CarolinaTIP is the nation’s first-of-its-kind university-based induction program (OSU is currently building a program based on the CarolinaTIP model)</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CarolinaTIP positively impacts teacher retention by remaining </a:t>
            </a:r>
            <a:r>
              <a:rPr b="1" lang="en" sz="1400"/>
              <a:t>teacher focused and focused on the whole teacher</a:t>
            </a:r>
            <a:endParaRPr sz="1400"/>
          </a:p>
        </p:txBody>
      </p:sp>
      <p:sp>
        <p:nvSpPr>
          <p:cNvPr id="145" name="Google Shape;145;g2cef485a906_1_90: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cef485a906_1_100: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cef485a906_1_100: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marR="0" rtl="0" algn="l">
              <a:lnSpc>
                <a:spcPct val="100000"/>
              </a:lnSpc>
              <a:spcBef>
                <a:spcPts val="0"/>
              </a:spcBef>
              <a:spcAft>
                <a:spcPts val="0"/>
              </a:spcAft>
              <a:buClr>
                <a:schemeClr val="dk1"/>
              </a:buClr>
              <a:buSzPts val="1200"/>
              <a:buFont typeface="Calibri"/>
              <a:buNone/>
            </a:pPr>
            <a:r>
              <a:rPr lang="en" sz="1400"/>
              <a:t>The program is designed to directly address and meet the needs of novice teachers</a:t>
            </a:r>
            <a:endParaRPr sz="1400"/>
          </a:p>
          <a:p>
            <a:pPr indent="0" lvl="0" marL="0" marR="0" rtl="0" algn="l">
              <a:lnSpc>
                <a:spcPct val="100000"/>
              </a:lnSpc>
              <a:spcBef>
                <a:spcPts val="0"/>
              </a:spcBef>
              <a:spcAft>
                <a:spcPts val="0"/>
              </a:spcAft>
              <a:buClr>
                <a:schemeClr val="dk1"/>
              </a:buClr>
              <a:buSzPts val="1200"/>
              <a:buFont typeface="Calibri"/>
              <a:buNone/>
            </a:pPr>
            <a:r>
              <a:t/>
            </a:r>
            <a:endParaRPr sz="1400"/>
          </a:p>
          <a:p>
            <a:pPr indent="0" lvl="0" marL="0" rtl="0" algn="l">
              <a:spcBef>
                <a:spcPts val="0"/>
              </a:spcBef>
              <a:spcAft>
                <a:spcPts val="0"/>
              </a:spcAft>
              <a:buNone/>
            </a:pPr>
            <a:r>
              <a:rPr lang="en" sz="1400"/>
              <a:t>CarolinaTIP provides </a:t>
            </a:r>
            <a:endParaRPr sz="1400"/>
          </a:p>
          <a:p>
            <a:pPr indent="-165100" lvl="0" marL="165100" rtl="0" algn="l">
              <a:spcBef>
                <a:spcPts val="0"/>
              </a:spcBef>
              <a:spcAft>
                <a:spcPts val="0"/>
              </a:spcAft>
              <a:buClr>
                <a:schemeClr val="dk1"/>
              </a:buClr>
              <a:buSzPts val="1200"/>
              <a:buFont typeface="Arial"/>
              <a:buChar char="•"/>
            </a:pPr>
            <a:r>
              <a:rPr lang="en" sz="1400"/>
              <a:t>3 years of in-service support for new teachers</a:t>
            </a:r>
            <a:endParaRPr sz="1400"/>
          </a:p>
          <a:p>
            <a:pPr indent="-165100" lvl="0" marL="165100" rtl="0" algn="l">
              <a:spcBef>
                <a:spcPts val="0"/>
              </a:spcBef>
              <a:spcAft>
                <a:spcPts val="0"/>
              </a:spcAft>
              <a:buClr>
                <a:schemeClr val="dk1"/>
              </a:buClr>
              <a:buSzPts val="1200"/>
              <a:buFont typeface="Arial"/>
              <a:buChar char="•"/>
            </a:pPr>
            <a:r>
              <a:rPr lang="en" sz="1400"/>
              <a:t>A supplemental layer of support in partner districts (does not supplant SC induction requirements or vital district and school-based support) </a:t>
            </a:r>
            <a:endParaRPr sz="1400"/>
          </a:p>
          <a:p>
            <a:pPr indent="-165100" lvl="0" marL="165100" rtl="0" algn="l">
              <a:spcBef>
                <a:spcPts val="0"/>
              </a:spcBef>
              <a:spcAft>
                <a:spcPts val="0"/>
              </a:spcAft>
              <a:buClr>
                <a:schemeClr val="dk1"/>
              </a:buClr>
              <a:buSzPts val="1200"/>
              <a:buFont typeface="Arial"/>
              <a:buChar char="•"/>
            </a:pPr>
            <a:r>
              <a:rPr lang="en" sz="1400"/>
              <a:t>And provides transferable and universal support which enables the program to serve non-USC grads and work for any content teacher at any level</a:t>
            </a:r>
            <a:endParaRPr sz="1400"/>
          </a:p>
        </p:txBody>
      </p:sp>
      <p:sp>
        <p:nvSpPr>
          <p:cNvPr id="156" name="Google Shape;156;g2cef485a906_1_100: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cef485a906_1_112: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cef485a906_1_112: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sz="1400"/>
              <a:t>Our three-year program is designed to meet the evolving needs of new teachers</a:t>
            </a:r>
            <a:endParaRPr sz="1400"/>
          </a:p>
          <a:p>
            <a:pPr indent="0" lvl="0" marL="0" rtl="0" algn="l">
              <a:spcBef>
                <a:spcPts val="0"/>
              </a:spcBef>
              <a:spcAft>
                <a:spcPts val="0"/>
              </a:spcAft>
              <a:buNone/>
            </a:pPr>
            <a:r>
              <a:rPr lang="en" sz="1400"/>
              <a:t>Focus for each year strategically targets identified precursors to teachers leaving the profession</a:t>
            </a:r>
            <a:endParaRPr sz="1400"/>
          </a:p>
          <a:p>
            <a:pPr indent="0" lvl="0" marL="0" rtl="0" algn="l">
              <a:spcBef>
                <a:spcPts val="0"/>
              </a:spcBef>
              <a:spcAft>
                <a:spcPts val="0"/>
              </a:spcAft>
              <a:buNone/>
            </a:pPr>
            <a:r>
              <a:rPr lang="en" sz="1400"/>
              <a:t>Coaching methods compound and evolve to meet the focus of each year in the program</a:t>
            </a:r>
            <a:endParaRPr sz="1400"/>
          </a:p>
        </p:txBody>
      </p:sp>
      <p:sp>
        <p:nvSpPr>
          <p:cNvPr id="169" name="Google Shape;169;g2cef485a906_1_112: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cef485a906_1_128: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cef485a906_1_128: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marR="0" rtl="0" algn="l">
              <a:lnSpc>
                <a:spcPct val="100000"/>
              </a:lnSpc>
              <a:spcBef>
                <a:spcPts val="0"/>
              </a:spcBef>
              <a:spcAft>
                <a:spcPts val="0"/>
              </a:spcAft>
              <a:buClr>
                <a:schemeClr val="dk1"/>
              </a:buClr>
              <a:buSzPts val="1200"/>
              <a:buFont typeface="Calibri"/>
              <a:buNone/>
            </a:pPr>
            <a:r>
              <a:rPr lang="en" sz="1400"/>
              <a:t>Robust program evaluation from the Research Evaluation and Measurement Center</a:t>
            </a:r>
            <a:endParaRPr sz="1400"/>
          </a:p>
          <a:p>
            <a:pPr indent="0" lvl="0" marL="0" rtl="0" algn="l">
              <a:spcBef>
                <a:spcPts val="0"/>
              </a:spcBef>
              <a:spcAft>
                <a:spcPts val="0"/>
              </a:spcAft>
              <a:buNone/>
            </a:pPr>
            <a:r>
              <a:t/>
            </a:r>
            <a:endParaRPr sz="1400"/>
          </a:p>
        </p:txBody>
      </p:sp>
      <p:sp>
        <p:nvSpPr>
          <p:cNvPr id="186" name="Google Shape;186;g2cef485a906_1_128: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cef485a906_1_137: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cef485a906_1_137:notes"/>
          <p:cNvSpPr txBox="1"/>
          <p:nvPr>
            <p:ph idx="1" type="body"/>
          </p:nvPr>
        </p:nvSpPr>
        <p:spPr>
          <a:xfrm>
            <a:off x="685800" y="4400550"/>
            <a:ext cx="5486400" cy="360045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rPr lang="en" sz="1400"/>
              <a:t>Over 5 years of data validating program effectiveness</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The overwhelming majority of teachers report </a:t>
            </a:r>
            <a:r>
              <a:rPr b="1" lang="en" sz="1400"/>
              <a:t>increased self-efficacy, increased job satisfaction, and decreased job stress </a:t>
            </a:r>
            <a:r>
              <a:rPr lang="en" sz="1400"/>
              <a:t>as a result of participating in CarolinaTIP (annual evaluation reports 2017-2022)</a:t>
            </a:r>
            <a:endParaRPr sz="1400"/>
          </a:p>
          <a:p>
            <a:pPr indent="0" lvl="0" marL="0" rtl="0" algn="l">
              <a:spcBef>
                <a:spcPts val="0"/>
              </a:spcBef>
              <a:spcAft>
                <a:spcPts val="0"/>
              </a:spcAft>
              <a:buNone/>
            </a:pPr>
            <a:r>
              <a:t/>
            </a:r>
            <a:endParaRPr sz="1400"/>
          </a:p>
          <a:p>
            <a:pPr indent="0" lvl="0" marL="0" rtl="0" algn="l">
              <a:spcBef>
                <a:spcPts val="0"/>
              </a:spcBef>
              <a:spcAft>
                <a:spcPts val="0"/>
              </a:spcAft>
              <a:buClr>
                <a:schemeClr val="dk1"/>
              </a:buClr>
              <a:buSzPts val="1200"/>
              <a:buFont typeface="Calibri"/>
              <a:buNone/>
            </a:pPr>
            <a:r>
              <a:rPr lang="en" sz="1400"/>
              <a:t>This is significant when we consider the growing </a:t>
            </a:r>
            <a:r>
              <a:rPr b="1" lang="en" sz="1400"/>
              <a:t>frequency and impact of job-related emotional distress </a:t>
            </a:r>
            <a:r>
              <a:rPr lang="en" sz="1400"/>
              <a:t>(page 4 table 1 in the 2022 report on The Future of South Carolina's Teaching Profession </a:t>
            </a:r>
            <a:r>
              <a:rPr i="1" lang="en" sz="1400"/>
              <a:t>*data from SC-TEACHER </a:t>
            </a:r>
            <a:endParaRPr sz="1400"/>
          </a:p>
          <a:p>
            <a:pPr indent="0" lvl="0" marL="0" rtl="0" algn="l">
              <a:spcBef>
                <a:spcPts val="0"/>
              </a:spcBef>
              <a:spcAft>
                <a:spcPts val="0"/>
              </a:spcAft>
              <a:buClr>
                <a:schemeClr val="dk1"/>
              </a:buClr>
              <a:buSzPts val="1200"/>
              <a:buFont typeface="Calibri"/>
              <a:buNone/>
            </a:pPr>
            <a:r>
              <a:t/>
            </a:r>
            <a:endParaRPr sz="1400"/>
          </a:p>
          <a:p>
            <a:pPr indent="0" lvl="0" marL="0" rtl="0" algn="l">
              <a:spcBef>
                <a:spcPts val="0"/>
              </a:spcBef>
              <a:spcAft>
                <a:spcPts val="0"/>
              </a:spcAft>
              <a:buClr>
                <a:schemeClr val="dk1"/>
              </a:buClr>
              <a:buSzPts val="1200"/>
              <a:buFont typeface="Calibri"/>
              <a:buNone/>
            </a:pPr>
            <a:r>
              <a:rPr b="1" lang="en" sz="1400"/>
              <a:t>We also know that a lack of teacher self-efficacy is a leading precursor to teachers leaving the profession </a:t>
            </a:r>
            <a:endParaRPr sz="1400"/>
          </a:p>
          <a:p>
            <a:pPr indent="0" lvl="0" marL="0" rtl="0" algn="l">
              <a:spcBef>
                <a:spcPts val="0"/>
              </a:spcBef>
              <a:spcAft>
                <a:spcPts val="0"/>
              </a:spcAft>
              <a:buClr>
                <a:schemeClr val="dk1"/>
              </a:buClr>
              <a:buSzPts val="1200"/>
              <a:buFont typeface="Calibri"/>
              <a:buNone/>
            </a:pPr>
            <a:r>
              <a:rPr i="1" lang="en" sz="1400"/>
              <a:t>**Zee &amp; Koomen, 2016 “Research has found several indicators a novice teacher is likely to leave the profession, including struggles with classroom management, difficulties managing the stress and resulting burnout that often come with teaching, navigating the demands of the job, and a general lack of self-efficacy.” </a:t>
            </a:r>
            <a:endParaRPr sz="1400"/>
          </a:p>
          <a:p>
            <a:pPr indent="0" lvl="0" marL="0" rtl="0" algn="l">
              <a:spcBef>
                <a:spcPts val="0"/>
              </a:spcBef>
              <a:spcAft>
                <a:spcPts val="0"/>
              </a:spcAft>
              <a:buNone/>
            </a:pPr>
            <a:r>
              <a:t/>
            </a:r>
            <a:endParaRPr sz="1400"/>
          </a:p>
        </p:txBody>
      </p:sp>
      <p:sp>
        <p:nvSpPr>
          <p:cNvPr id="196" name="Google Shape;196;g2cef485a906_1_137:notes"/>
          <p:cNvSpPr txBox="1"/>
          <p:nvPr>
            <p:ph idx="12" type="sldNum"/>
          </p:nvPr>
        </p:nvSpPr>
        <p:spPr>
          <a:xfrm>
            <a:off x="3884613" y="8685213"/>
            <a:ext cx="2971800" cy="458787"/>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cef485a906_1_151:notes"/>
          <p:cNvSpPr txBox="1"/>
          <p:nvPr>
            <p:ph idx="1" type="body"/>
          </p:nvPr>
        </p:nvSpPr>
        <p:spPr>
          <a:xfrm>
            <a:off x="685800" y="4400550"/>
            <a:ext cx="5486400" cy="3600450"/>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10" name="Google Shape;210;g2cef485a906_1_151: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A383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1" type="ftr"/>
          </p:nvPr>
        </p:nvSpPr>
        <p:spPr>
          <a:xfrm>
            <a:off x="3028950" y="4503242"/>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Google Shape;59;p14"/>
          <p:cNvSpPr txBox="1"/>
          <p:nvPr>
            <p:ph idx="12" type="sldNum"/>
          </p:nvPr>
        </p:nvSpPr>
        <p:spPr>
          <a:xfrm>
            <a:off x="628650" y="4504481"/>
            <a:ext cx="2003219"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A3838"/>
              </a:buClr>
              <a:buSzPts val="3300"/>
              <a:buFont typeface="Arial"/>
              <a:buNone/>
              <a:defRPr cap="none">
                <a:solidFill>
                  <a:srgbClr val="3A3838"/>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2" name="Google Shape;62;p15"/>
          <p:cNvSpPr txBox="1"/>
          <p:nvPr>
            <p:ph idx="1" type="body"/>
          </p:nvPr>
        </p:nvSpPr>
        <p:spPr>
          <a:xfrm>
            <a:off x="628650" y="1369219"/>
            <a:ext cx="7886700" cy="2994059"/>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 name="Google Shape;63;p15"/>
          <p:cNvSpPr txBox="1"/>
          <p:nvPr>
            <p:ph idx="11" type="ftr"/>
          </p:nvPr>
        </p:nvSpPr>
        <p:spPr>
          <a:xfrm>
            <a:off x="3028950" y="4503242"/>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15"/>
          <p:cNvSpPr txBox="1"/>
          <p:nvPr>
            <p:ph idx="12" type="sldNum"/>
          </p:nvPr>
        </p:nvSpPr>
        <p:spPr>
          <a:xfrm>
            <a:off x="628650" y="4503242"/>
            <a:ext cx="1976499"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6"/>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3A3838"/>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7" name="Google Shape;67;p16"/>
          <p:cNvSpPr/>
          <p:nvPr>
            <p:ph idx="2" type="pic"/>
          </p:nvPr>
        </p:nvSpPr>
        <p:spPr>
          <a:xfrm>
            <a:off x="3887391" y="740569"/>
            <a:ext cx="4629150" cy="3655219"/>
          </a:xfrm>
          <a:prstGeom prst="rect">
            <a:avLst/>
          </a:prstGeom>
          <a:noFill/>
          <a:ln>
            <a:noFill/>
          </a:ln>
        </p:spPr>
      </p:sp>
      <p:sp>
        <p:nvSpPr>
          <p:cNvPr id="68" name="Google Shape;68;p16"/>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9" name="Google Shape;69;p16"/>
          <p:cNvSpPr txBox="1"/>
          <p:nvPr>
            <p:ph idx="11" type="ftr"/>
          </p:nvPr>
        </p:nvSpPr>
        <p:spPr>
          <a:xfrm>
            <a:off x="3028950" y="4503242"/>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16"/>
          <p:cNvSpPr txBox="1"/>
          <p:nvPr>
            <p:ph idx="12" type="sldNum"/>
          </p:nvPr>
        </p:nvSpPr>
        <p:spPr>
          <a:xfrm>
            <a:off x="628650" y="4503242"/>
            <a:ext cx="2007672"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17"/>
          <p:cNvSpPr txBox="1"/>
          <p:nvPr>
            <p:ph idx="11" type="ftr"/>
          </p:nvPr>
        </p:nvSpPr>
        <p:spPr>
          <a:xfrm>
            <a:off x="3028950" y="4503242"/>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7"/>
          <p:cNvSpPr txBox="1"/>
          <p:nvPr>
            <p:ph idx="12" type="sldNum"/>
          </p:nvPr>
        </p:nvSpPr>
        <p:spPr>
          <a:xfrm>
            <a:off x="628650" y="4503242"/>
            <a:ext cx="1954233"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showMasterSp="0" type="secHead">
  <p:cSld name="SECTION_HEADER">
    <p:bg>
      <p:bgPr>
        <a:blipFill>
          <a:blip r:embed="rId2">
            <a:alphaModFix/>
          </a:blip>
          <a:stretch>
            <a:fillRect/>
          </a:stretch>
        </a:blipFill>
      </p:bgPr>
    </p:bg>
    <p:spTree>
      <p:nvGrpSpPr>
        <p:cNvPr id="74" name="Shape 74"/>
        <p:cNvGrpSpPr/>
        <p:nvPr/>
      </p:nvGrpSpPr>
      <p:grpSpPr>
        <a:xfrm>
          <a:off x="0" y="0"/>
          <a:ext cx="0" cy="0"/>
          <a:chOff x="0" y="0"/>
          <a:chExt cx="0" cy="0"/>
        </a:xfrm>
      </p:grpSpPr>
      <p:sp>
        <p:nvSpPr>
          <p:cNvPr id="75" name="Google Shape;75;p18"/>
          <p:cNvSpPr txBox="1"/>
          <p:nvPr>
            <p:ph type="title"/>
          </p:nvPr>
        </p:nvSpPr>
        <p:spPr>
          <a:xfrm>
            <a:off x="623888" y="1242391"/>
            <a:ext cx="7886700" cy="164099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0"/>
              </a:spcBef>
              <a:spcAft>
                <a:spcPts val="0"/>
              </a:spcAft>
              <a:buClr>
                <a:schemeClr val="lt1"/>
              </a:buClr>
              <a:buSzPts val="4500"/>
              <a:buFont typeface="Arial"/>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8"/>
          <p:cNvSpPr txBox="1"/>
          <p:nvPr>
            <p:ph idx="1" type="body"/>
          </p:nvPr>
        </p:nvSpPr>
        <p:spPr>
          <a:xfrm>
            <a:off x="623888" y="3650962"/>
            <a:ext cx="4120346" cy="112514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1400"/>
              <a:buNone/>
              <a:defRPr sz="1400">
                <a:solidFill>
                  <a:schemeClr val="lt1"/>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pic>
        <p:nvPicPr>
          <p:cNvPr id="77" name="Google Shape;77;p18"/>
          <p:cNvPicPr preferRelativeResize="0"/>
          <p:nvPr/>
        </p:nvPicPr>
        <p:blipFill rotWithShape="1">
          <a:blip r:embed="rId3">
            <a:alphaModFix/>
          </a:blip>
          <a:srcRect b="0" l="0" r="0" t="0"/>
          <a:stretch/>
        </p:blipFill>
        <p:spPr>
          <a:xfrm>
            <a:off x="7316792" y="4413348"/>
            <a:ext cx="1349540" cy="36284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78" name="Shape 78"/>
        <p:cNvGrpSpPr/>
        <p:nvPr/>
      </p:nvGrpSpPr>
      <p:grpSpPr>
        <a:xfrm>
          <a:off x="0" y="0"/>
          <a:ext cx="0" cy="0"/>
          <a:chOff x="0" y="0"/>
          <a:chExt cx="0" cy="0"/>
        </a:xfrm>
      </p:grpSpPr>
      <p:sp>
        <p:nvSpPr>
          <p:cNvPr id="79" name="Google Shape;79;p19"/>
          <p:cNvSpPr txBox="1"/>
          <p:nvPr>
            <p:ph type="ctrTitle"/>
          </p:nvPr>
        </p:nvSpPr>
        <p:spPr>
          <a:xfrm>
            <a:off x="1143000" y="55054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3A3838"/>
              </a:buClr>
              <a:buSzPts val="4500"/>
              <a:buFont typeface="Arial"/>
              <a:buNone/>
              <a:defRPr sz="4500" cap="none">
                <a:solidFill>
                  <a:srgbClr val="3A3838"/>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0" name="Google Shape;80;p19"/>
          <p:cNvSpPr txBox="1"/>
          <p:nvPr>
            <p:ph idx="1" type="subTitle"/>
          </p:nvPr>
        </p:nvSpPr>
        <p:spPr>
          <a:xfrm>
            <a:off x="1143000" y="2485454"/>
            <a:ext cx="6858000" cy="1241822"/>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81" name="Google Shape;81;p19"/>
          <p:cNvSpPr txBox="1"/>
          <p:nvPr>
            <p:ph idx="12" type="sldNum"/>
          </p:nvPr>
        </p:nvSpPr>
        <p:spPr>
          <a:xfrm>
            <a:off x="628650" y="4493725"/>
            <a:ext cx="1940873"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id="82" name="Google Shape;82;p19"/>
          <p:cNvPicPr preferRelativeResize="0"/>
          <p:nvPr/>
        </p:nvPicPr>
        <p:blipFill rotWithShape="1">
          <a:blip r:embed="rId2">
            <a:alphaModFix/>
          </a:blip>
          <a:srcRect b="0" l="0" r="0" t="0"/>
          <a:stretch/>
        </p:blipFill>
        <p:spPr>
          <a:xfrm>
            <a:off x="3569277" y="3486312"/>
            <a:ext cx="2005445" cy="128125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83" name="Shape 83"/>
        <p:cNvGrpSpPr/>
        <p:nvPr/>
      </p:nvGrpSpPr>
      <p:grpSpPr>
        <a:xfrm>
          <a:off x="0" y="0"/>
          <a:ext cx="0" cy="0"/>
          <a:chOff x="0" y="0"/>
          <a:chExt cx="0" cy="0"/>
        </a:xfrm>
      </p:grpSpPr>
      <p:sp>
        <p:nvSpPr>
          <p:cNvPr id="84" name="Google Shape;84;p20"/>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3A3838"/>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5" name="Google Shape;85;p20"/>
          <p:cNvSpPr txBox="1"/>
          <p:nvPr>
            <p:ph idx="1" type="body"/>
          </p:nvPr>
        </p:nvSpPr>
        <p:spPr>
          <a:xfrm>
            <a:off x="623888" y="3442097"/>
            <a:ext cx="7886700" cy="901303"/>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86" name="Google Shape;86;p20"/>
          <p:cNvSpPr txBox="1"/>
          <p:nvPr>
            <p:ph idx="11" type="ftr"/>
          </p:nvPr>
        </p:nvSpPr>
        <p:spPr>
          <a:xfrm>
            <a:off x="3028950" y="4503242"/>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7" name="Google Shape;87;p20"/>
          <p:cNvSpPr txBox="1"/>
          <p:nvPr>
            <p:ph idx="12" type="sldNum"/>
          </p:nvPr>
        </p:nvSpPr>
        <p:spPr>
          <a:xfrm>
            <a:off x="628650" y="4503242"/>
            <a:ext cx="1998766"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 name="Shape 88"/>
        <p:cNvGrpSpPr/>
        <p:nvPr/>
      </p:nvGrpSpPr>
      <p:grpSpPr>
        <a:xfrm>
          <a:off x="0" y="0"/>
          <a:ext cx="0" cy="0"/>
          <a:chOff x="0" y="0"/>
          <a:chExt cx="0" cy="0"/>
        </a:xfrm>
      </p:grpSpPr>
      <p:sp>
        <p:nvSpPr>
          <p:cNvPr id="89" name="Google Shape;89;p2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A383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0" name="Google Shape;90;p21"/>
          <p:cNvSpPr txBox="1"/>
          <p:nvPr>
            <p:ph idx="1" type="body"/>
          </p:nvPr>
        </p:nvSpPr>
        <p:spPr>
          <a:xfrm>
            <a:off x="628650" y="1369219"/>
            <a:ext cx="3886200" cy="303282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21"/>
          <p:cNvSpPr txBox="1"/>
          <p:nvPr>
            <p:ph idx="2" type="body"/>
          </p:nvPr>
        </p:nvSpPr>
        <p:spPr>
          <a:xfrm>
            <a:off x="4629150" y="1369219"/>
            <a:ext cx="3886200" cy="303282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 name="Google Shape;92;p21"/>
          <p:cNvSpPr txBox="1"/>
          <p:nvPr>
            <p:ph idx="11" type="ftr"/>
          </p:nvPr>
        </p:nvSpPr>
        <p:spPr>
          <a:xfrm>
            <a:off x="3028950" y="4503242"/>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21"/>
          <p:cNvSpPr txBox="1"/>
          <p:nvPr>
            <p:ph idx="12" type="sldNum"/>
          </p:nvPr>
        </p:nvSpPr>
        <p:spPr>
          <a:xfrm>
            <a:off x="628650" y="4503242"/>
            <a:ext cx="2016578"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 name="Shape 94"/>
        <p:cNvGrpSpPr/>
        <p:nvPr/>
      </p:nvGrpSpPr>
      <p:grpSpPr>
        <a:xfrm>
          <a:off x="0" y="0"/>
          <a:ext cx="0" cy="0"/>
          <a:chOff x="0" y="0"/>
          <a:chExt cx="0" cy="0"/>
        </a:xfrm>
      </p:grpSpPr>
      <p:sp>
        <p:nvSpPr>
          <p:cNvPr id="95" name="Google Shape;95;p22"/>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3A3838"/>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6" name="Google Shape;96;p22"/>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7" name="Google Shape;97;p22"/>
          <p:cNvSpPr txBox="1"/>
          <p:nvPr>
            <p:ph idx="2" type="body"/>
          </p:nvPr>
        </p:nvSpPr>
        <p:spPr>
          <a:xfrm>
            <a:off x="629841" y="1878806"/>
            <a:ext cx="3868340" cy="2544107"/>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 name="Google Shape;98;p22"/>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9" name="Google Shape;99;p22"/>
          <p:cNvSpPr txBox="1"/>
          <p:nvPr>
            <p:ph idx="4" type="body"/>
          </p:nvPr>
        </p:nvSpPr>
        <p:spPr>
          <a:xfrm>
            <a:off x="4629150" y="1878806"/>
            <a:ext cx="3887391" cy="2544107"/>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0" name="Google Shape;100;p22"/>
          <p:cNvSpPr txBox="1"/>
          <p:nvPr>
            <p:ph idx="11" type="ftr"/>
          </p:nvPr>
        </p:nvSpPr>
        <p:spPr>
          <a:xfrm>
            <a:off x="3028950" y="4503242"/>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22"/>
          <p:cNvSpPr txBox="1"/>
          <p:nvPr>
            <p:ph idx="12" type="sldNum"/>
          </p:nvPr>
        </p:nvSpPr>
        <p:spPr>
          <a:xfrm>
            <a:off x="628650" y="4503242"/>
            <a:ext cx="2012126"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2" name="Shape 102"/>
        <p:cNvGrpSpPr/>
        <p:nvPr/>
      </p:nvGrpSpPr>
      <p:grpSpPr>
        <a:xfrm>
          <a:off x="0" y="0"/>
          <a:ext cx="0" cy="0"/>
          <a:chOff x="0" y="0"/>
          <a:chExt cx="0" cy="0"/>
        </a:xfrm>
      </p:grpSpPr>
      <p:sp>
        <p:nvSpPr>
          <p:cNvPr id="103" name="Google Shape;103;p2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3A3838"/>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4" name="Google Shape;104;p2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5" name="Google Shape;105;p23"/>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6" name="Google Shape;106;p23"/>
          <p:cNvSpPr txBox="1"/>
          <p:nvPr>
            <p:ph idx="11" type="ftr"/>
          </p:nvPr>
        </p:nvSpPr>
        <p:spPr>
          <a:xfrm>
            <a:off x="3028950" y="4503242"/>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23"/>
          <p:cNvSpPr txBox="1"/>
          <p:nvPr>
            <p:ph idx="12" type="sldNum"/>
          </p:nvPr>
        </p:nvSpPr>
        <p:spPr>
          <a:xfrm>
            <a:off x="628650" y="4503242"/>
            <a:ext cx="2003219"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3.xml"/><Relationship Id="rId12" Type="http://schemas.openxmlformats.org/officeDocument/2006/relationships/slideLayout" Target="../slideLayouts/slideLayout21.xml"/><Relationship Id="rId1" Type="http://schemas.openxmlformats.org/officeDocument/2006/relationships/image" Target="../media/image14.png"/><Relationship Id="rId2" Type="http://schemas.openxmlformats.org/officeDocument/2006/relationships/image" Target="../media/image2.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3A3838"/>
              </a:buClr>
              <a:buSzPts val="3300"/>
              <a:buFont typeface="Arial"/>
              <a:buNone/>
              <a:defRPr b="0" i="0" sz="3300" u="none" cap="none" strike="noStrike">
                <a:solidFill>
                  <a:srgbClr val="3A3838"/>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2994059"/>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Monda"/>
                <a:ea typeface="Monda"/>
                <a:cs typeface="Monda"/>
                <a:sym typeface="Monda"/>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Monda"/>
                <a:ea typeface="Monda"/>
                <a:cs typeface="Monda"/>
                <a:sym typeface="Monda"/>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Monda"/>
                <a:ea typeface="Monda"/>
                <a:cs typeface="Monda"/>
                <a:sym typeface="Monda"/>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Monda"/>
                <a:ea typeface="Monda"/>
                <a:cs typeface="Monda"/>
                <a:sym typeface="Monda"/>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Monda"/>
                <a:ea typeface="Monda"/>
                <a:cs typeface="Monda"/>
                <a:sym typeface="Mond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1" type="ftr"/>
          </p:nvPr>
        </p:nvSpPr>
        <p:spPr>
          <a:xfrm>
            <a:off x="3028950" y="4503242"/>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2" type="sldNum"/>
          </p:nvPr>
        </p:nvSpPr>
        <p:spPr>
          <a:xfrm>
            <a:off x="628650" y="4503242"/>
            <a:ext cx="2057400" cy="273844"/>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rgbClr val="888888"/>
                </a:solidFill>
                <a:latin typeface="Arial"/>
                <a:ea typeface="Arial"/>
                <a:cs typeface="Arial"/>
                <a:sym typeface="Arial"/>
              </a:defRPr>
            </a:lvl1pPr>
            <a:lvl2pPr indent="0" lvl="1" marL="0" marR="0" rtl="0" algn="l">
              <a:spcBef>
                <a:spcPts val="0"/>
              </a:spcBef>
              <a:buNone/>
              <a:defRPr b="0" i="0" sz="900" u="none" cap="none" strike="noStrike">
                <a:solidFill>
                  <a:srgbClr val="888888"/>
                </a:solidFill>
                <a:latin typeface="Arial"/>
                <a:ea typeface="Arial"/>
                <a:cs typeface="Arial"/>
                <a:sym typeface="Arial"/>
              </a:defRPr>
            </a:lvl2pPr>
            <a:lvl3pPr indent="0" lvl="2" marL="0" marR="0" rtl="0" algn="l">
              <a:spcBef>
                <a:spcPts val="0"/>
              </a:spcBef>
              <a:buNone/>
              <a:defRPr b="0" i="0" sz="900" u="none" cap="none" strike="noStrike">
                <a:solidFill>
                  <a:srgbClr val="888888"/>
                </a:solidFill>
                <a:latin typeface="Arial"/>
                <a:ea typeface="Arial"/>
                <a:cs typeface="Arial"/>
                <a:sym typeface="Arial"/>
              </a:defRPr>
            </a:lvl3pPr>
            <a:lvl4pPr indent="0" lvl="3" marL="0" marR="0" rtl="0" algn="l">
              <a:spcBef>
                <a:spcPts val="0"/>
              </a:spcBef>
              <a:buNone/>
              <a:defRPr b="0" i="0" sz="900" u="none" cap="none" strike="noStrike">
                <a:solidFill>
                  <a:srgbClr val="888888"/>
                </a:solidFill>
                <a:latin typeface="Arial"/>
                <a:ea typeface="Arial"/>
                <a:cs typeface="Arial"/>
                <a:sym typeface="Arial"/>
              </a:defRPr>
            </a:lvl4pPr>
            <a:lvl5pPr indent="0" lvl="4" marL="0" marR="0" rtl="0" algn="l">
              <a:spcBef>
                <a:spcPts val="0"/>
              </a:spcBef>
              <a:buNone/>
              <a:defRPr b="0" i="0" sz="900" u="none" cap="none" strike="noStrike">
                <a:solidFill>
                  <a:srgbClr val="888888"/>
                </a:solidFill>
                <a:latin typeface="Arial"/>
                <a:ea typeface="Arial"/>
                <a:cs typeface="Arial"/>
                <a:sym typeface="Arial"/>
              </a:defRPr>
            </a:lvl5pPr>
            <a:lvl6pPr indent="0" lvl="5" marL="0" marR="0" rtl="0" algn="l">
              <a:spcBef>
                <a:spcPts val="0"/>
              </a:spcBef>
              <a:buNone/>
              <a:defRPr b="0" i="0" sz="900" u="none" cap="none" strike="noStrike">
                <a:solidFill>
                  <a:srgbClr val="888888"/>
                </a:solidFill>
                <a:latin typeface="Arial"/>
                <a:ea typeface="Arial"/>
                <a:cs typeface="Arial"/>
                <a:sym typeface="Arial"/>
              </a:defRPr>
            </a:lvl6pPr>
            <a:lvl7pPr indent="0" lvl="6" marL="0" marR="0" rtl="0" algn="l">
              <a:spcBef>
                <a:spcPts val="0"/>
              </a:spcBef>
              <a:buNone/>
              <a:defRPr b="0" i="0" sz="900" u="none" cap="none" strike="noStrike">
                <a:solidFill>
                  <a:srgbClr val="888888"/>
                </a:solidFill>
                <a:latin typeface="Arial"/>
                <a:ea typeface="Arial"/>
                <a:cs typeface="Arial"/>
                <a:sym typeface="Arial"/>
              </a:defRPr>
            </a:lvl7pPr>
            <a:lvl8pPr indent="0" lvl="7" marL="0" marR="0" rtl="0" algn="l">
              <a:spcBef>
                <a:spcPts val="0"/>
              </a:spcBef>
              <a:buNone/>
              <a:defRPr b="0" i="0" sz="900" u="none" cap="none" strike="noStrike">
                <a:solidFill>
                  <a:srgbClr val="888888"/>
                </a:solidFill>
                <a:latin typeface="Arial"/>
                <a:ea typeface="Arial"/>
                <a:cs typeface="Arial"/>
                <a:sym typeface="Arial"/>
              </a:defRPr>
            </a:lvl8pPr>
            <a:lvl9pPr indent="0" lvl="8" marL="0" marR="0" rtl="0" algn="l">
              <a:spcBef>
                <a:spcPts val="0"/>
              </a:spcBef>
              <a:buNone/>
              <a:defRPr b="0" i="0" sz="9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55" name="Google Shape;55;p13"/>
          <p:cNvPicPr preferRelativeResize="0"/>
          <p:nvPr/>
        </p:nvPicPr>
        <p:blipFill rotWithShape="1">
          <a:blip r:embed="rId2">
            <a:alphaModFix/>
          </a:blip>
          <a:srcRect b="0" l="0" r="0" t="0"/>
          <a:stretch/>
        </p:blipFill>
        <p:spPr>
          <a:xfrm>
            <a:off x="7438406" y="4497525"/>
            <a:ext cx="1299607" cy="3373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2.png"/><Relationship Id="rId5"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6.png"/><Relationship Id="rId5"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4"/>
          <p:cNvSpPr/>
          <p:nvPr/>
        </p:nvSpPr>
        <p:spPr>
          <a:xfrm>
            <a:off x="0" y="0"/>
            <a:ext cx="9272588" cy="5195887"/>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14" name="Google Shape;114;p24"/>
          <p:cNvPicPr preferRelativeResize="0"/>
          <p:nvPr/>
        </p:nvPicPr>
        <p:blipFill rotWithShape="1">
          <a:blip r:embed="rId3">
            <a:alphaModFix amt="35000"/>
          </a:blip>
          <a:srcRect b="0" l="0" r="0" t="0"/>
          <a:stretch/>
        </p:blipFill>
        <p:spPr>
          <a:xfrm>
            <a:off x="-160117" y="1"/>
            <a:ext cx="9480665" cy="4485560"/>
          </a:xfrm>
          <a:prstGeom prst="rect">
            <a:avLst/>
          </a:prstGeom>
          <a:noFill/>
          <a:ln>
            <a:noFill/>
          </a:ln>
        </p:spPr>
      </p:pic>
      <p:sp>
        <p:nvSpPr>
          <p:cNvPr id="115" name="Google Shape;115;p24"/>
          <p:cNvSpPr txBox="1"/>
          <p:nvPr/>
        </p:nvSpPr>
        <p:spPr>
          <a:xfrm>
            <a:off x="4798080" y="2808029"/>
            <a:ext cx="4021200" cy="1362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800" u="none" cap="none" strike="noStrike">
                <a:solidFill>
                  <a:srgbClr val="3A3838"/>
                </a:solidFill>
              </a:rPr>
              <a:t>A </a:t>
            </a:r>
            <a:r>
              <a:rPr b="1" i="1" lang="en" sz="2800" u="none" cap="none" strike="noStrike">
                <a:solidFill>
                  <a:srgbClr val="3A3838"/>
                </a:solidFill>
              </a:rPr>
              <a:t>Solution</a:t>
            </a:r>
            <a:r>
              <a:rPr b="1" i="0" lang="en" sz="2800" u="none" cap="none" strike="noStrike">
                <a:solidFill>
                  <a:srgbClr val="3A3838"/>
                </a:solidFill>
              </a:rPr>
              <a:t> for </a:t>
            </a:r>
            <a:endParaRPr b="1" sz="2800"/>
          </a:p>
          <a:p>
            <a:pPr indent="0" lvl="0" marL="0" marR="0" rtl="0" algn="l">
              <a:spcBef>
                <a:spcPts val="0"/>
              </a:spcBef>
              <a:spcAft>
                <a:spcPts val="0"/>
              </a:spcAft>
              <a:buNone/>
            </a:pPr>
            <a:r>
              <a:rPr b="1" lang="en" sz="2800">
                <a:solidFill>
                  <a:srgbClr val="3A3838"/>
                </a:solidFill>
              </a:rPr>
              <a:t>Teacher </a:t>
            </a:r>
            <a:r>
              <a:rPr b="1" i="1" lang="en" sz="2800">
                <a:solidFill>
                  <a:srgbClr val="3A3838"/>
                </a:solidFill>
              </a:rPr>
              <a:t>Retention</a:t>
            </a:r>
            <a:r>
              <a:rPr b="1" lang="en" sz="2800">
                <a:solidFill>
                  <a:srgbClr val="3A3838"/>
                </a:solidFill>
              </a:rPr>
              <a:t> </a:t>
            </a:r>
            <a:endParaRPr b="1" sz="2800"/>
          </a:p>
          <a:p>
            <a:pPr indent="0" lvl="0" marL="0" marR="0" rtl="0" algn="l">
              <a:spcBef>
                <a:spcPts val="0"/>
              </a:spcBef>
              <a:spcAft>
                <a:spcPts val="0"/>
              </a:spcAft>
              <a:buNone/>
            </a:pPr>
            <a:r>
              <a:rPr b="1" lang="en" sz="2800">
                <a:solidFill>
                  <a:srgbClr val="3A3838"/>
                </a:solidFill>
              </a:rPr>
              <a:t>in South Carolina</a:t>
            </a:r>
            <a:endParaRPr b="1" sz="2800"/>
          </a:p>
        </p:txBody>
      </p:sp>
      <p:sp>
        <p:nvSpPr>
          <p:cNvPr id="116" name="Google Shape;116;p24"/>
          <p:cNvSpPr/>
          <p:nvPr/>
        </p:nvSpPr>
        <p:spPr>
          <a:xfrm>
            <a:off x="0" y="4386263"/>
            <a:ext cx="9258300" cy="809625"/>
          </a:xfrm>
          <a:prstGeom prst="rect">
            <a:avLst/>
          </a:prstGeom>
          <a:solidFill>
            <a:srgbClr val="84012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A logo with text on it&#10;&#10;Description automatically generated" id="117" name="Google Shape;117;p24"/>
          <p:cNvPicPr preferRelativeResize="0"/>
          <p:nvPr/>
        </p:nvPicPr>
        <p:blipFill rotWithShape="1">
          <a:blip r:embed="rId4">
            <a:alphaModFix/>
          </a:blip>
          <a:srcRect b="0" l="0" r="0" t="0"/>
          <a:stretch/>
        </p:blipFill>
        <p:spPr>
          <a:xfrm>
            <a:off x="859883" y="2577579"/>
            <a:ext cx="3575966" cy="1592743"/>
          </a:xfrm>
          <a:prstGeom prst="rect">
            <a:avLst/>
          </a:prstGeom>
          <a:noFill/>
          <a:ln>
            <a:noFill/>
          </a:ln>
        </p:spPr>
      </p:pic>
      <p:pic>
        <p:nvPicPr>
          <p:cNvPr descr="A black background with white text&#10;&#10;Description automatically generated" id="118" name="Google Shape;118;p24"/>
          <p:cNvPicPr preferRelativeResize="0"/>
          <p:nvPr/>
        </p:nvPicPr>
        <p:blipFill rotWithShape="1">
          <a:blip r:embed="rId5">
            <a:alphaModFix/>
          </a:blip>
          <a:srcRect b="0" l="0" r="0" t="0"/>
          <a:stretch/>
        </p:blipFill>
        <p:spPr>
          <a:xfrm>
            <a:off x="6267566" y="4568654"/>
            <a:ext cx="2743200" cy="4448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A group of children sitting at desks in a classroom&#10;&#10;Description automatically generated with medium confidence" id="226" name="Google Shape;226;p33"/>
          <p:cNvPicPr preferRelativeResize="0"/>
          <p:nvPr/>
        </p:nvPicPr>
        <p:blipFill rotWithShape="1">
          <a:blip r:embed="rId3">
            <a:alphaModFix amt="35000"/>
          </a:blip>
          <a:srcRect b="0" l="0" r="0" t="0"/>
          <a:stretch/>
        </p:blipFill>
        <p:spPr>
          <a:xfrm>
            <a:off x="0" y="-985837"/>
            <a:ext cx="9144000" cy="6857999"/>
          </a:xfrm>
          <a:prstGeom prst="rect">
            <a:avLst/>
          </a:prstGeom>
          <a:noFill/>
          <a:ln>
            <a:noFill/>
          </a:ln>
        </p:spPr>
      </p:pic>
      <p:sp>
        <p:nvSpPr>
          <p:cNvPr id="227" name="Google Shape;227;p33"/>
          <p:cNvSpPr/>
          <p:nvPr/>
        </p:nvSpPr>
        <p:spPr>
          <a:xfrm>
            <a:off x="0" y="2747403"/>
            <a:ext cx="9144000" cy="2396097"/>
          </a:xfrm>
          <a:prstGeom prst="rect">
            <a:avLst/>
          </a:prstGeom>
          <a:solidFill>
            <a:schemeClr val="dk2">
              <a:alpha val="49803"/>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8" name="Google Shape;228;p33"/>
          <p:cNvSpPr txBox="1"/>
          <p:nvPr/>
        </p:nvSpPr>
        <p:spPr>
          <a:xfrm>
            <a:off x="4940858" y="2812829"/>
            <a:ext cx="4380300" cy="1392900"/>
          </a:xfrm>
          <a:prstGeom prst="rect">
            <a:avLst/>
          </a:prstGeom>
          <a:noFill/>
          <a:ln>
            <a:noFill/>
          </a:ln>
        </p:spPr>
        <p:txBody>
          <a:bodyPr anchorCtr="0" anchor="t" bIns="34275" lIns="68575" spcFirstLastPara="1" rIns="68575" wrap="square" tIns="34275">
            <a:spAutoFit/>
          </a:bodyPr>
          <a:lstStyle/>
          <a:p>
            <a:pPr indent="0" lvl="0" marL="0" marR="0" rtl="0" algn="ctr">
              <a:lnSpc>
                <a:spcPct val="107000"/>
              </a:lnSpc>
              <a:spcBef>
                <a:spcPts val="0"/>
              </a:spcBef>
              <a:spcAft>
                <a:spcPts val="0"/>
              </a:spcAft>
              <a:buClr>
                <a:srgbClr val="FFFFFF"/>
              </a:buClr>
              <a:buSzPts val="7200"/>
              <a:buFont typeface="Arial"/>
              <a:buNone/>
            </a:pPr>
            <a:r>
              <a:rPr b="1" lang="en" sz="7200">
                <a:solidFill>
                  <a:srgbClr val="FFFFFF"/>
                </a:solidFill>
                <a:latin typeface="Arial"/>
                <a:ea typeface="Arial"/>
                <a:cs typeface="Arial"/>
                <a:sym typeface="Arial"/>
              </a:rPr>
              <a:t>+</a:t>
            </a:r>
            <a:r>
              <a:rPr b="1" lang="en" sz="8600">
                <a:solidFill>
                  <a:srgbClr val="FFFFFF"/>
                </a:solidFill>
                <a:latin typeface="Arial"/>
                <a:ea typeface="Arial"/>
                <a:cs typeface="Arial"/>
                <a:sym typeface="Arial"/>
              </a:rPr>
              <a:t>11.7</a:t>
            </a:r>
            <a:r>
              <a:rPr b="1" lang="en" sz="7200">
                <a:solidFill>
                  <a:srgbClr val="FFFFFF"/>
                </a:solidFill>
                <a:latin typeface="Arial"/>
                <a:ea typeface="Arial"/>
                <a:cs typeface="Arial"/>
                <a:sym typeface="Arial"/>
              </a:rPr>
              <a:t>%</a:t>
            </a:r>
            <a:endParaRPr b="1" sz="8600">
              <a:solidFill>
                <a:srgbClr val="FFFFFF"/>
              </a:solidFill>
              <a:latin typeface="Arial"/>
              <a:ea typeface="Arial"/>
              <a:cs typeface="Arial"/>
              <a:sym typeface="Arial"/>
            </a:endParaRPr>
          </a:p>
        </p:txBody>
      </p:sp>
      <p:sp>
        <p:nvSpPr>
          <p:cNvPr id="229" name="Google Shape;229;p33"/>
          <p:cNvSpPr txBox="1"/>
          <p:nvPr/>
        </p:nvSpPr>
        <p:spPr>
          <a:xfrm>
            <a:off x="4702137" y="3988465"/>
            <a:ext cx="4690200" cy="762000"/>
          </a:xfrm>
          <a:prstGeom prst="rect">
            <a:avLst/>
          </a:prstGeom>
          <a:noFill/>
          <a:ln>
            <a:noFill/>
          </a:ln>
        </p:spPr>
        <p:txBody>
          <a:bodyPr anchorCtr="0" anchor="t" bIns="34275" lIns="68575" spcFirstLastPara="1" rIns="68575" wrap="square" tIns="34275">
            <a:spAutoFit/>
          </a:bodyPr>
          <a:lstStyle/>
          <a:p>
            <a:pPr indent="0" lvl="0" marL="0" marR="0" rtl="0" algn="ctr">
              <a:lnSpc>
                <a:spcPct val="150000"/>
              </a:lnSpc>
              <a:spcBef>
                <a:spcPts val="0"/>
              </a:spcBef>
              <a:spcAft>
                <a:spcPts val="0"/>
              </a:spcAft>
              <a:buNone/>
            </a:pPr>
            <a:r>
              <a:rPr b="1" lang="en" sz="1200">
                <a:solidFill>
                  <a:schemeClr val="lt1"/>
                </a:solidFill>
                <a:latin typeface="Arial"/>
                <a:ea typeface="Arial"/>
                <a:cs typeface="Arial"/>
                <a:sym typeface="Arial"/>
              </a:rPr>
              <a:t>DIFFERENCE IN TEACHER RETENTION</a:t>
            </a:r>
            <a:endParaRPr sz="1100"/>
          </a:p>
          <a:p>
            <a:pPr indent="0" lvl="0" marL="0" marR="0" rtl="0" algn="ctr">
              <a:lnSpc>
                <a:spcPct val="150000"/>
              </a:lnSpc>
              <a:spcBef>
                <a:spcPts val="0"/>
              </a:spcBef>
              <a:spcAft>
                <a:spcPts val="0"/>
              </a:spcAft>
              <a:buNone/>
            </a:pPr>
            <a:r>
              <a:rPr b="1" lang="en" sz="1200">
                <a:solidFill>
                  <a:schemeClr val="lt1"/>
                </a:solidFill>
                <a:latin typeface="Arial"/>
                <a:ea typeface="Arial"/>
                <a:cs typeface="Arial"/>
                <a:sym typeface="Arial"/>
              </a:rPr>
              <a:t>IN PARTICIPATING DISTRICTS</a:t>
            </a:r>
            <a:endParaRPr b="1" sz="1400">
              <a:solidFill>
                <a:schemeClr val="lt1"/>
              </a:solidFill>
              <a:latin typeface="Arial"/>
              <a:ea typeface="Arial"/>
              <a:cs typeface="Arial"/>
              <a:sym typeface="Arial"/>
            </a:endParaRPr>
          </a:p>
          <a:p>
            <a:pPr indent="0" lvl="0" marL="0" marR="0" rtl="0" algn="ctr">
              <a:lnSpc>
                <a:spcPct val="150000"/>
              </a:lnSpc>
              <a:spcBef>
                <a:spcPts val="0"/>
              </a:spcBef>
              <a:spcAft>
                <a:spcPts val="0"/>
              </a:spcAft>
              <a:buNone/>
            </a:pPr>
            <a:r>
              <a:rPr i="1" lang="en" sz="900">
                <a:solidFill>
                  <a:schemeClr val="lt1"/>
                </a:solidFill>
                <a:latin typeface="Arial"/>
                <a:ea typeface="Arial"/>
                <a:cs typeface="Arial"/>
                <a:sym typeface="Arial"/>
              </a:rPr>
              <a:t>Over the Average District Retention Rate of Induction Teachers</a:t>
            </a:r>
            <a:endParaRPr b="0" i="1" sz="700" u="none" cap="none" strike="noStrike">
              <a:solidFill>
                <a:schemeClr val="lt1"/>
              </a:solidFill>
              <a:latin typeface="Arial"/>
              <a:ea typeface="Arial"/>
              <a:cs typeface="Arial"/>
              <a:sym typeface="Arial"/>
            </a:endParaRPr>
          </a:p>
        </p:txBody>
      </p:sp>
      <p:sp>
        <p:nvSpPr>
          <p:cNvPr id="230" name="Google Shape;230;p33"/>
          <p:cNvSpPr txBox="1"/>
          <p:nvPr/>
        </p:nvSpPr>
        <p:spPr>
          <a:xfrm>
            <a:off x="235575" y="2874678"/>
            <a:ext cx="4824000" cy="2070300"/>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en" sz="1300">
                <a:solidFill>
                  <a:schemeClr val="lt1"/>
                </a:solidFill>
                <a:latin typeface="Arial"/>
                <a:ea typeface="Arial"/>
                <a:cs typeface="Arial"/>
                <a:sym typeface="Arial"/>
              </a:rPr>
              <a:t>Emerging data suggest </a:t>
            </a:r>
            <a:r>
              <a:rPr b="1" lang="en" sz="1300">
                <a:solidFill>
                  <a:schemeClr val="lt1"/>
                </a:solidFill>
                <a:latin typeface="Arial"/>
                <a:ea typeface="Arial"/>
                <a:cs typeface="Arial"/>
                <a:sym typeface="Arial"/>
              </a:rPr>
              <a:t>CarolinaTIP helps districts retain a difference of +11.7% of their induction classes </a:t>
            </a:r>
            <a:r>
              <a:rPr lang="en" sz="1300">
                <a:solidFill>
                  <a:schemeClr val="lt1"/>
                </a:solidFill>
                <a:latin typeface="Arial"/>
                <a:ea typeface="Arial"/>
                <a:cs typeface="Arial"/>
                <a:sym typeface="Arial"/>
              </a:rPr>
              <a:t>over a three-year period. At the average cost of $20,000 to replace a teacher, </a:t>
            </a:r>
            <a:r>
              <a:rPr b="1" lang="en" sz="1300">
                <a:solidFill>
                  <a:schemeClr val="lt1"/>
                </a:solidFill>
                <a:latin typeface="Arial"/>
                <a:ea typeface="Arial"/>
                <a:cs typeface="Arial"/>
                <a:sym typeface="Arial"/>
              </a:rPr>
              <a:t>retaining 50 teachers </a:t>
            </a:r>
            <a:r>
              <a:rPr lang="en" sz="1300">
                <a:solidFill>
                  <a:schemeClr val="lt1"/>
                </a:solidFill>
                <a:latin typeface="Arial"/>
                <a:ea typeface="Arial"/>
                <a:cs typeface="Arial"/>
                <a:sym typeface="Arial"/>
              </a:rPr>
              <a:t>results in future </a:t>
            </a:r>
            <a:r>
              <a:rPr b="1" lang="en" sz="1300">
                <a:solidFill>
                  <a:schemeClr val="lt1"/>
                </a:solidFill>
                <a:latin typeface="Arial"/>
                <a:ea typeface="Arial"/>
                <a:cs typeface="Arial"/>
                <a:sym typeface="Arial"/>
              </a:rPr>
              <a:t>cost savings of $1,000,000 per year. </a:t>
            </a:r>
            <a:r>
              <a:rPr lang="en" sz="1300">
                <a:solidFill>
                  <a:schemeClr val="lt1"/>
                </a:solidFill>
                <a:latin typeface="Arial"/>
                <a:ea typeface="Arial"/>
                <a:cs typeface="Arial"/>
                <a:sym typeface="Arial"/>
              </a:rPr>
              <a:t>The compounding fiscal impact of </a:t>
            </a:r>
            <a:r>
              <a:rPr b="1" lang="en" sz="1300" u="sng">
                <a:solidFill>
                  <a:schemeClr val="lt1"/>
                </a:solidFill>
                <a:latin typeface="Arial"/>
                <a:ea typeface="Arial"/>
                <a:cs typeface="Arial"/>
                <a:sym typeface="Arial"/>
              </a:rPr>
              <a:t>prioritizing teacher retention</a:t>
            </a:r>
            <a:r>
              <a:rPr lang="en" sz="1300">
                <a:solidFill>
                  <a:schemeClr val="lt1"/>
                </a:solidFill>
                <a:latin typeface="Arial"/>
                <a:ea typeface="Arial"/>
                <a:cs typeface="Arial"/>
                <a:sym typeface="Arial"/>
              </a:rPr>
              <a:t> has the capacity to transform teaching and learning throughout districts in South Carolina. </a:t>
            </a:r>
            <a:endParaRPr sz="7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7" name="Google Shape;237;p34"/>
          <p:cNvSpPr txBox="1"/>
          <p:nvPr>
            <p:ph type="title"/>
          </p:nvPr>
        </p:nvSpPr>
        <p:spPr>
          <a:xfrm>
            <a:off x="404813" y="20830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730009"/>
              </a:buClr>
              <a:buSzPts val="3300"/>
              <a:buFont typeface="Arial"/>
              <a:buNone/>
            </a:pPr>
            <a:r>
              <a:rPr b="1" lang="en">
                <a:solidFill>
                  <a:srgbClr val="730009"/>
                </a:solidFill>
                <a:latin typeface="Arial"/>
                <a:ea typeface="Arial"/>
                <a:cs typeface="Arial"/>
                <a:sym typeface="Arial"/>
              </a:rPr>
              <a:t>CarolinaTIP</a:t>
            </a:r>
            <a:r>
              <a:rPr lang="en">
                <a:latin typeface="Arial"/>
                <a:ea typeface="Arial"/>
                <a:cs typeface="Arial"/>
                <a:sym typeface="Arial"/>
              </a:rPr>
              <a:t> </a:t>
            </a:r>
            <a:r>
              <a:rPr lang="en" sz="3000">
                <a:latin typeface="Arial"/>
                <a:ea typeface="Arial"/>
                <a:cs typeface="Arial"/>
                <a:sym typeface="Arial"/>
              </a:rPr>
              <a:t>Beyond the Numbers</a:t>
            </a:r>
            <a:endParaRPr>
              <a:latin typeface="Arial"/>
              <a:ea typeface="Arial"/>
              <a:cs typeface="Arial"/>
              <a:sym typeface="Arial"/>
            </a:endParaRPr>
          </a:p>
        </p:txBody>
      </p:sp>
      <p:sp>
        <p:nvSpPr>
          <p:cNvPr id="238" name="Google Shape;238;p34"/>
          <p:cNvSpPr txBox="1"/>
          <p:nvPr/>
        </p:nvSpPr>
        <p:spPr>
          <a:xfrm>
            <a:off x="443405" y="1192641"/>
            <a:ext cx="7945821" cy="3295132"/>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lang="en" sz="1800">
                <a:solidFill>
                  <a:srgbClr val="730009"/>
                </a:solidFill>
                <a:latin typeface="Arial"/>
                <a:ea typeface="Arial"/>
                <a:cs typeface="Arial"/>
                <a:sym typeface="Arial"/>
              </a:rPr>
              <a:t>“The </a:t>
            </a:r>
            <a:r>
              <a:rPr b="1" lang="en" sz="1800">
                <a:solidFill>
                  <a:srgbClr val="730009"/>
                </a:solidFill>
                <a:latin typeface="Arial"/>
                <a:ea typeface="Arial"/>
                <a:cs typeface="Arial"/>
                <a:sym typeface="Arial"/>
              </a:rPr>
              <a:t>CarolinaTIP program is such a powerful solution </a:t>
            </a:r>
            <a:r>
              <a:rPr lang="en" sz="1800">
                <a:solidFill>
                  <a:srgbClr val="730009"/>
                </a:solidFill>
                <a:latin typeface="Arial"/>
                <a:ea typeface="Arial"/>
                <a:cs typeface="Arial"/>
                <a:sym typeface="Arial"/>
              </a:rPr>
              <a:t>to the alarming rate that we are losing teachers in the profession. Teaching is not for the faint of heart, and [my coach] has been an answer to my prayers. [My coach’s] joy, passion, transparency, and love of teaching </a:t>
            </a:r>
            <a:r>
              <a:rPr b="1" lang="en" sz="1800">
                <a:solidFill>
                  <a:srgbClr val="730009"/>
                </a:solidFill>
                <a:latin typeface="Arial"/>
                <a:ea typeface="Arial"/>
                <a:cs typeface="Arial"/>
                <a:sym typeface="Arial"/>
              </a:rPr>
              <a:t>inspire me to keep fighting and keep teaching.</a:t>
            </a:r>
            <a:r>
              <a:rPr lang="en" sz="1800">
                <a:solidFill>
                  <a:srgbClr val="730009"/>
                </a:solidFill>
                <a:latin typeface="Arial"/>
                <a:ea typeface="Arial"/>
                <a:cs typeface="Arial"/>
                <a:sym typeface="Arial"/>
              </a:rPr>
              <a:t> [My coach] reminds me of the love I found in this profession and has helped my see the big picture. </a:t>
            </a:r>
            <a:r>
              <a:rPr b="1" lang="en" sz="1800">
                <a:solidFill>
                  <a:srgbClr val="730009"/>
                </a:solidFill>
                <a:latin typeface="Arial"/>
                <a:ea typeface="Arial"/>
                <a:cs typeface="Arial"/>
                <a:sym typeface="Arial"/>
              </a:rPr>
              <a:t>I can’t drown with a life preserver like CarolinaTIP.”                                                                        </a:t>
            </a:r>
            <a:endParaRPr sz="1100"/>
          </a:p>
          <a:p>
            <a:pPr indent="0" lvl="0" marL="0" marR="0" rtl="0" algn="l">
              <a:lnSpc>
                <a:spcPct val="150000"/>
              </a:lnSpc>
              <a:spcBef>
                <a:spcPts val="0"/>
              </a:spcBef>
              <a:spcAft>
                <a:spcPts val="0"/>
              </a:spcAft>
              <a:buNone/>
            </a:pPr>
            <a:r>
              <a:rPr lang="en" sz="1500">
                <a:solidFill>
                  <a:srgbClr val="730009"/>
                </a:solidFill>
                <a:latin typeface="Arial"/>
                <a:ea typeface="Arial"/>
                <a:cs typeface="Arial"/>
                <a:sym typeface="Arial"/>
              </a:rPr>
              <a:t>-</a:t>
            </a:r>
            <a:r>
              <a:rPr b="1" lang="en" sz="1400">
                <a:solidFill>
                  <a:srgbClr val="730009"/>
                </a:solidFill>
                <a:latin typeface="Arial"/>
                <a:ea typeface="Arial"/>
                <a:cs typeface="Arial"/>
                <a:sym typeface="Arial"/>
              </a:rPr>
              <a:t>CarolinaTIP Teacher</a:t>
            </a:r>
            <a:endParaRPr b="1" sz="1100">
              <a:solidFill>
                <a:srgbClr val="730009"/>
              </a:solidFill>
              <a:latin typeface="Arial"/>
              <a:ea typeface="Arial"/>
              <a:cs typeface="Arial"/>
              <a:sym typeface="Arial"/>
            </a:endParaRPr>
          </a:p>
        </p:txBody>
      </p:sp>
      <p:sp>
        <p:nvSpPr>
          <p:cNvPr id="239" name="Google Shape;239;p34"/>
          <p:cNvSpPr/>
          <p:nvPr/>
        </p:nvSpPr>
        <p:spPr>
          <a:xfrm>
            <a:off x="7397563" y="4487774"/>
            <a:ext cx="1494587" cy="447422"/>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A black background with red text&#10;&#10;Description automatically generated" id="240" name="Google Shape;240;p34"/>
          <p:cNvPicPr preferRelativeResize="0"/>
          <p:nvPr/>
        </p:nvPicPr>
        <p:blipFill rotWithShape="1">
          <a:blip r:embed="rId3">
            <a:alphaModFix/>
          </a:blip>
          <a:srcRect b="0" l="0" r="0" t="0"/>
          <a:stretch/>
        </p:blipFill>
        <p:spPr>
          <a:xfrm>
            <a:off x="6636709" y="4550001"/>
            <a:ext cx="2255442" cy="370910"/>
          </a:xfrm>
          <a:prstGeom prst="rect">
            <a:avLst/>
          </a:prstGeom>
          <a:noFill/>
          <a:ln>
            <a:noFill/>
          </a:ln>
        </p:spPr>
      </p:pic>
      <p:pic>
        <p:nvPicPr>
          <p:cNvPr descr="A red and black logo&#10;&#10;Description automatically generated" id="241" name="Google Shape;241;p34"/>
          <p:cNvPicPr preferRelativeResize="0"/>
          <p:nvPr/>
        </p:nvPicPr>
        <p:blipFill rotWithShape="1">
          <a:blip r:embed="rId4">
            <a:alphaModFix amt="5000"/>
          </a:blip>
          <a:srcRect b="26594" l="23084" r="26726" t="23280"/>
          <a:stretch/>
        </p:blipFill>
        <p:spPr>
          <a:xfrm>
            <a:off x="377188" y="554728"/>
            <a:ext cx="8078256" cy="40340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48" name="Google Shape;248;p35"/>
          <p:cNvSpPr txBox="1"/>
          <p:nvPr>
            <p:ph type="title"/>
          </p:nvPr>
        </p:nvSpPr>
        <p:spPr>
          <a:xfrm>
            <a:off x="395288" y="153538"/>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730009"/>
              </a:buClr>
              <a:buSzPts val="3300"/>
              <a:buFont typeface="Arial"/>
              <a:buNone/>
            </a:pPr>
            <a:r>
              <a:rPr b="1" lang="en">
                <a:solidFill>
                  <a:srgbClr val="730009"/>
                </a:solidFill>
                <a:latin typeface="Arial"/>
                <a:ea typeface="Arial"/>
                <a:cs typeface="Arial"/>
                <a:sym typeface="Arial"/>
              </a:rPr>
              <a:t>CarolinaTIP</a:t>
            </a:r>
            <a:r>
              <a:rPr lang="en">
                <a:latin typeface="Arial"/>
                <a:ea typeface="Arial"/>
                <a:cs typeface="Arial"/>
                <a:sym typeface="Arial"/>
              </a:rPr>
              <a:t> </a:t>
            </a:r>
            <a:r>
              <a:rPr lang="en" sz="3000">
                <a:latin typeface="Arial"/>
                <a:ea typeface="Arial"/>
                <a:cs typeface="Arial"/>
                <a:sym typeface="Arial"/>
              </a:rPr>
              <a:t>Beyond Retention</a:t>
            </a:r>
            <a:endParaRPr>
              <a:latin typeface="Arial"/>
              <a:ea typeface="Arial"/>
              <a:cs typeface="Arial"/>
              <a:sym typeface="Arial"/>
            </a:endParaRPr>
          </a:p>
        </p:txBody>
      </p:sp>
      <p:sp>
        <p:nvSpPr>
          <p:cNvPr id="249" name="Google Shape;249;p35"/>
          <p:cNvSpPr txBox="1"/>
          <p:nvPr/>
        </p:nvSpPr>
        <p:spPr>
          <a:xfrm>
            <a:off x="395288" y="1040304"/>
            <a:ext cx="8353425" cy="3713516"/>
          </a:xfrm>
          <a:prstGeom prst="rect">
            <a:avLst/>
          </a:prstGeom>
          <a:noFill/>
          <a:ln>
            <a:noFill/>
          </a:ln>
        </p:spPr>
        <p:txBody>
          <a:bodyPr anchorCtr="0" anchor="t" bIns="34275" lIns="68575" spcFirstLastPara="1" rIns="68575" wrap="square" tIns="34275">
            <a:spAutoFit/>
          </a:bodyPr>
          <a:lstStyle/>
          <a:p>
            <a:pPr indent="0" lvl="0" marL="0" marR="0" rtl="0" algn="just">
              <a:lnSpc>
                <a:spcPct val="150000"/>
              </a:lnSpc>
              <a:spcBef>
                <a:spcPts val="0"/>
              </a:spcBef>
              <a:spcAft>
                <a:spcPts val="0"/>
              </a:spcAft>
              <a:buNone/>
            </a:pPr>
            <a:r>
              <a:rPr lang="en" sz="1600">
                <a:solidFill>
                  <a:srgbClr val="730009"/>
                </a:solidFill>
                <a:latin typeface="Arial"/>
                <a:ea typeface="Arial"/>
                <a:cs typeface="Arial"/>
                <a:sym typeface="Arial"/>
              </a:rPr>
              <a:t>“</a:t>
            </a:r>
            <a:r>
              <a:rPr b="1" lang="en" sz="1600">
                <a:solidFill>
                  <a:srgbClr val="730009"/>
                </a:solidFill>
                <a:latin typeface="Arial"/>
                <a:ea typeface="Arial"/>
                <a:cs typeface="Arial"/>
                <a:sym typeface="Arial"/>
              </a:rPr>
              <a:t>CarolinaTIP is without a doubt a selling point for recruiting</a:t>
            </a:r>
            <a:r>
              <a:rPr lang="en" sz="1600">
                <a:solidFill>
                  <a:srgbClr val="730009"/>
                </a:solidFill>
                <a:latin typeface="Arial"/>
                <a:ea typeface="Arial"/>
                <a:cs typeface="Arial"/>
                <a:sym typeface="Arial"/>
              </a:rPr>
              <a:t> high quality, early career talent to our school community.  Over the past 5 years, teacher candidates have sought out our school as a place to begin their career. This is due to CarolinaTIP being an opportunity for them to start their career on the right foot.  In looking at the challenges and rewards through the lens of an induction teacher, CarolinaTIP serves as a safe space for early career teaching through personalized support, development, and encouragement.  As a school leader, </a:t>
            </a:r>
            <a:r>
              <a:rPr b="1" lang="en" sz="1600">
                <a:solidFill>
                  <a:srgbClr val="730009"/>
                </a:solidFill>
                <a:latin typeface="Arial"/>
                <a:ea typeface="Arial"/>
                <a:cs typeface="Arial"/>
                <a:sym typeface="Arial"/>
              </a:rPr>
              <a:t>it is an invaluable resource to promote the development of teachers</a:t>
            </a:r>
            <a:r>
              <a:rPr lang="en" sz="1600">
                <a:solidFill>
                  <a:srgbClr val="730009"/>
                </a:solidFill>
                <a:latin typeface="Arial"/>
                <a:ea typeface="Arial"/>
                <a:cs typeface="Arial"/>
                <a:sym typeface="Arial"/>
              </a:rPr>
              <a:t>, our community's most valuable resource, and the sustainability of our profession.”</a:t>
            </a:r>
            <a:endParaRPr sz="1100"/>
          </a:p>
          <a:p>
            <a:pPr indent="0" lvl="0" marL="0" marR="0" rtl="0" algn="l">
              <a:lnSpc>
                <a:spcPct val="150000"/>
              </a:lnSpc>
              <a:spcBef>
                <a:spcPts val="0"/>
              </a:spcBef>
              <a:spcAft>
                <a:spcPts val="0"/>
              </a:spcAft>
              <a:buNone/>
            </a:pPr>
            <a:r>
              <a:t/>
            </a:r>
            <a:endParaRPr sz="300">
              <a:solidFill>
                <a:srgbClr val="730009"/>
              </a:solidFill>
              <a:latin typeface="Arial"/>
              <a:ea typeface="Arial"/>
              <a:cs typeface="Arial"/>
              <a:sym typeface="Arial"/>
            </a:endParaRPr>
          </a:p>
          <a:p>
            <a:pPr indent="0" lvl="0" marL="0" marR="0" rtl="0" algn="l">
              <a:lnSpc>
                <a:spcPct val="150000"/>
              </a:lnSpc>
              <a:spcBef>
                <a:spcPts val="0"/>
              </a:spcBef>
              <a:spcAft>
                <a:spcPts val="0"/>
              </a:spcAft>
              <a:buNone/>
            </a:pPr>
            <a:r>
              <a:t/>
            </a:r>
            <a:endParaRPr sz="300">
              <a:solidFill>
                <a:srgbClr val="730009"/>
              </a:solidFill>
              <a:latin typeface="Arial"/>
              <a:ea typeface="Arial"/>
              <a:cs typeface="Arial"/>
              <a:sym typeface="Arial"/>
            </a:endParaRPr>
          </a:p>
          <a:p>
            <a:pPr indent="0" lvl="0" marL="0" marR="0" rtl="0" algn="l">
              <a:lnSpc>
                <a:spcPct val="150000"/>
              </a:lnSpc>
              <a:spcBef>
                <a:spcPts val="0"/>
              </a:spcBef>
              <a:spcAft>
                <a:spcPts val="0"/>
              </a:spcAft>
              <a:buNone/>
            </a:pPr>
            <a:r>
              <a:rPr b="1" lang="en" sz="1400">
                <a:solidFill>
                  <a:srgbClr val="730009"/>
                </a:solidFill>
                <a:latin typeface="Arial"/>
                <a:ea typeface="Arial"/>
                <a:cs typeface="Arial"/>
                <a:sym typeface="Arial"/>
              </a:rPr>
              <a:t>Principal Megan Carrero</a:t>
            </a:r>
            <a:endParaRPr sz="1100"/>
          </a:p>
          <a:p>
            <a:pPr indent="0" lvl="0" marL="0" marR="0" rtl="0" algn="l">
              <a:lnSpc>
                <a:spcPct val="150000"/>
              </a:lnSpc>
              <a:spcBef>
                <a:spcPts val="0"/>
              </a:spcBef>
              <a:spcAft>
                <a:spcPts val="0"/>
              </a:spcAft>
              <a:buNone/>
            </a:pPr>
            <a:r>
              <a:rPr lang="en" sz="1400">
                <a:solidFill>
                  <a:srgbClr val="730009"/>
                </a:solidFill>
                <a:latin typeface="Arial"/>
                <a:ea typeface="Arial"/>
                <a:cs typeface="Arial"/>
                <a:sym typeface="Arial"/>
              </a:rPr>
              <a:t>Fulmer Middle School, Lexington School District Two</a:t>
            </a:r>
            <a:endParaRPr sz="1800">
              <a:solidFill>
                <a:srgbClr val="730009"/>
              </a:solidFill>
              <a:latin typeface="Arial"/>
              <a:ea typeface="Arial"/>
              <a:cs typeface="Arial"/>
              <a:sym typeface="Arial"/>
            </a:endParaRPr>
          </a:p>
        </p:txBody>
      </p:sp>
      <p:sp>
        <p:nvSpPr>
          <p:cNvPr id="250" name="Google Shape;250;p35"/>
          <p:cNvSpPr/>
          <p:nvPr/>
        </p:nvSpPr>
        <p:spPr>
          <a:xfrm>
            <a:off x="7397563" y="4487774"/>
            <a:ext cx="1494587" cy="447422"/>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A black background with red text&#10;&#10;Description automatically generated" id="251" name="Google Shape;251;p35"/>
          <p:cNvPicPr preferRelativeResize="0"/>
          <p:nvPr/>
        </p:nvPicPr>
        <p:blipFill rotWithShape="1">
          <a:blip r:embed="rId3">
            <a:alphaModFix/>
          </a:blip>
          <a:srcRect b="0" l="0" r="0" t="0"/>
          <a:stretch/>
        </p:blipFill>
        <p:spPr>
          <a:xfrm>
            <a:off x="6574233" y="4513967"/>
            <a:ext cx="2255442" cy="370910"/>
          </a:xfrm>
          <a:prstGeom prst="rect">
            <a:avLst/>
          </a:prstGeom>
          <a:noFill/>
          <a:ln>
            <a:noFill/>
          </a:ln>
        </p:spPr>
      </p:pic>
      <p:pic>
        <p:nvPicPr>
          <p:cNvPr descr="A red and black logo&#10;&#10;Description automatically generated" id="252" name="Google Shape;252;p35"/>
          <p:cNvPicPr preferRelativeResize="0"/>
          <p:nvPr/>
        </p:nvPicPr>
        <p:blipFill rotWithShape="1">
          <a:blip r:embed="rId4">
            <a:alphaModFix amt="5000"/>
          </a:blip>
          <a:srcRect b="26594" l="23084" r="26726" t="23280"/>
          <a:stretch/>
        </p:blipFill>
        <p:spPr>
          <a:xfrm>
            <a:off x="377188" y="554728"/>
            <a:ext cx="8078256" cy="40340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94000"/>
          </a:blip>
          <a:stretch>
            <a:fillRect/>
          </a:stretch>
        </a:blipFill>
      </p:bgPr>
    </p:bg>
    <p:spTree>
      <p:nvGrpSpPr>
        <p:cNvPr id="257" name="Shape 257"/>
        <p:cNvGrpSpPr/>
        <p:nvPr/>
      </p:nvGrpSpPr>
      <p:grpSpPr>
        <a:xfrm>
          <a:off x="0" y="0"/>
          <a:ext cx="0" cy="0"/>
          <a:chOff x="0" y="0"/>
          <a:chExt cx="0" cy="0"/>
        </a:xfrm>
      </p:grpSpPr>
      <p:sp>
        <p:nvSpPr>
          <p:cNvPr id="258" name="Google Shape;258;p36"/>
          <p:cNvSpPr/>
          <p:nvPr/>
        </p:nvSpPr>
        <p:spPr>
          <a:xfrm>
            <a:off x="0" y="0"/>
            <a:ext cx="9110663" cy="5143500"/>
          </a:xfrm>
          <a:prstGeom prst="rect">
            <a:avLst/>
          </a:prstGeom>
          <a:solidFill>
            <a:schemeClr val="dk2"/>
          </a:solidFill>
          <a:ln cap="flat" cmpd="sng" w="12700">
            <a:solidFill>
              <a:srgbClr val="05171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9" name="Google Shape;259;p36"/>
          <p:cNvSpPr txBox="1"/>
          <p:nvPr/>
        </p:nvSpPr>
        <p:spPr>
          <a:xfrm>
            <a:off x="451353" y="342900"/>
            <a:ext cx="8241294" cy="5134877"/>
          </a:xfrm>
          <a:prstGeom prst="rect">
            <a:avLst/>
          </a:prstGeom>
          <a:noFill/>
          <a:ln>
            <a:noFill/>
          </a:ln>
        </p:spPr>
        <p:txBody>
          <a:bodyPr anchorCtr="0" anchor="t" bIns="34275" lIns="68575" spcFirstLastPara="1" rIns="68575" wrap="square" tIns="34275">
            <a:normAutofit/>
          </a:bodyPr>
          <a:lstStyle/>
          <a:p>
            <a:pPr indent="0" lvl="0" marL="0" marR="0" rtl="0" algn="just">
              <a:lnSpc>
                <a:spcPct val="150000"/>
              </a:lnSpc>
              <a:spcBef>
                <a:spcPts val="0"/>
              </a:spcBef>
              <a:spcAft>
                <a:spcPts val="0"/>
              </a:spcAft>
              <a:buClr>
                <a:schemeClr val="lt1"/>
              </a:buClr>
              <a:buSzPts val="2100"/>
              <a:buFont typeface="Arial"/>
              <a:buNone/>
            </a:pPr>
            <a:r>
              <a:rPr i="0" lang="en" sz="2100" u="none" cap="none" strike="noStrike">
                <a:solidFill>
                  <a:schemeClr val="lt1"/>
                </a:solidFill>
                <a:latin typeface="Arial"/>
                <a:ea typeface="Arial"/>
                <a:cs typeface="Arial"/>
                <a:sym typeface="Arial"/>
              </a:rPr>
              <a:t>“</a:t>
            </a:r>
            <a:r>
              <a:rPr b="1" i="0" lang="en" sz="2100" u="none" cap="none" strike="noStrike">
                <a:solidFill>
                  <a:schemeClr val="lt1"/>
                </a:solidFill>
                <a:latin typeface="Arial"/>
                <a:ea typeface="Arial"/>
                <a:cs typeface="Arial"/>
                <a:sym typeface="Arial"/>
              </a:rPr>
              <a:t>TIP has changed my heart about teaching</a:t>
            </a:r>
            <a:r>
              <a:rPr i="0" lang="en" sz="2100" u="none" cap="none" strike="noStrike">
                <a:solidFill>
                  <a:schemeClr val="lt1"/>
                </a:solidFill>
                <a:latin typeface="Arial"/>
                <a:ea typeface="Arial"/>
                <a:cs typeface="Arial"/>
                <a:sym typeface="Arial"/>
              </a:rPr>
              <a:t>. I was at my breaking point and was almost ready to give up, but now I know I have support from someone who isn’t looking at me in an administrative way. I know I have someone who has my back and genuinely cares about me past the classroom. It has made me more confident in my teaching. It has made me realize I am doing exactly what I need to be doing. It honestly has </a:t>
            </a:r>
            <a:r>
              <a:rPr b="1" i="0" lang="en" sz="2100" u="none" cap="none" strike="noStrike">
                <a:solidFill>
                  <a:schemeClr val="lt1"/>
                </a:solidFill>
                <a:latin typeface="Arial"/>
                <a:ea typeface="Arial"/>
                <a:cs typeface="Arial"/>
                <a:sym typeface="Arial"/>
              </a:rPr>
              <a:t>made me a better teacher with more support than I ever expected to have</a:t>
            </a:r>
            <a:r>
              <a:rPr i="0" lang="en" sz="2100" u="none" cap="none" strike="noStrike">
                <a:solidFill>
                  <a:schemeClr val="lt1"/>
                </a:solidFill>
                <a:latin typeface="Arial"/>
                <a:ea typeface="Arial"/>
                <a:cs typeface="Arial"/>
                <a:sym typeface="Arial"/>
              </a:rPr>
              <a:t>.”       </a:t>
            </a:r>
            <a:endParaRPr sz="1100"/>
          </a:p>
          <a:p>
            <a:pPr indent="0" lvl="0" marL="0" marR="0" rtl="0" algn="just">
              <a:lnSpc>
                <a:spcPct val="150000"/>
              </a:lnSpc>
              <a:spcBef>
                <a:spcPts val="400"/>
              </a:spcBef>
              <a:spcAft>
                <a:spcPts val="0"/>
              </a:spcAft>
              <a:buClr>
                <a:schemeClr val="lt1"/>
              </a:buClr>
              <a:buSzPts val="1800"/>
              <a:buFont typeface="Arial"/>
              <a:buNone/>
            </a:pPr>
            <a:r>
              <a:rPr b="1" lang="en" sz="1800" u="none" cap="none" strike="noStrike">
                <a:solidFill>
                  <a:schemeClr val="lt1"/>
                </a:solidFill>
                <a:latin typeface="Arial"/>
                <a:ea typeface="Arial"/>
                <a:cs typeface="Arial"/>
                <a:sym typeface="Arial"/>
              </a:rPr>
              <a:t>-CarolinaTIP Teacher</a:t>
            </a:r>
            <a:endParaRPr b="1" sz="3600" u="none" cap="none" strike="noStrike">
              <a:solidFill>
                <a:schemeClr val="lt1"/>
              </a:solidFill>
              <a:latin typeface="Arial"/>
              <a:ea typeface="Arial"/>
              <a:cs typeface="Arial"/>
              <a:sym typeface="Arial"/>
            </a:endParaRPr>
          </a:p>
        </p:txBody>
      </p:sp>
      <p:sp>
        <p:nvSpPr>
          <p:cNvPr id="260" name="Google Shape;260;p36"/>
          <p:cNvSpPr/>
          <p:nvPr/>
        </p:nvSpPr>
        <p:spPr>
          <a:xfrm>
            <a:off x="7160559" y="4250951"/>
            <a:ext cx="1709457" cy="665629"/>
          </a:xfrm>
          <a:prstGeom prst="rect">
            <a:avLst/>
          </a:prstGeom>
          <a:solidFill>
            <a:srgbClr val="73000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A black background with white text&#10;&#10;Description automatically generated" id="261" name="Google Shape;261;p36"/>
          <p:cNvPicPr preferRelativeResize="0"/>
          <p:nvPr/>
        </p:nvPicPr>
        <p:blipFill rotWithShape="1">
          <a:blip r:embed="rId4">
            <a:alphaModFix/>
          </a:blip>
          <a:srcRect b="0" l="0" r="0" t="0"/>
          <a:stretch/>
        </p:blipFill>
        <p:spPr>
          <a:xfrm>
            <a:off x="5698191" y="4402231"/>
            <a:ext cx="3171825" cy="514350"/>
          </a:xfrm>
          <a:prstGeom prst="rect">
            <a:avLst/>
          </a:prstGeom>
          <a:noFill/>
          <a:ln>
            <a:noFill/>
          </a:ln>
        </p:spPr>
      </p:pic>
      <p:pic>
        <p:nvPicPr>
          <p:cNvPr descr="A red and black logo&#10;&#10;Description automatically generated" id="262" name="Google Shape;262;p36"/>
          <p:cNvPicPr preferRelativeResize="0"/>
          <p:nvPr/>
        </p:nvPicPr>
        <p:blipFill rotWithShape="1">
          <a:blip r:embed="rId5">
            <a:alphaModFix amt="20000"/>
          </a:blip>
          <a:srcRect b="0" l="0" r="0" t="0"/>
          <a:stretch/>
        </p:blipFill>
        <p:spPr>
          <a:xfrm>
            <a:off x="273984" y="492946"/>
            <a:ext cx="8241293" cy="44236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66" name="Shape 266"/>
        <p:cNvGrpSpPr/>
        <p:nvPr/>
      </p:nvGrpSpPr>
      <p:grpSpPr>
        <a:xfrm>
          <a:off x="0" y="0"/>
          <a:ext cx="0" cy="0"/>
          <a:chOff x="0" y="0"/>
          <a:chExt cx="0" cy="0"/>
        </a:xfrm>
      </p:grpSpPr>
      <p:sp>
        <p:nvSpPr>
          <p:cNvPr id="267" name="Google Shape;267;p37"/>
          <p:cNvSpPr/>
          <p:nvPr/>
        </p:nvSpPr>
        <p:spPr>
          <a:xfrm>
            <a:off x="-4" y="0"/>
            <a:ext cx="9144001" cy="51435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A red and black logo&#10;&#10;Description automatically generated" id="268" name="Google Shape;268;p37"/>
          <p:cNvPicPr preferRelativeResize="0"/>
          <p:nvPr/>
        </p:nvPicPr>
        <p:blipFill rotWithShape="1">
          <a:blip r:embed="rId3">
            <a:alphaModFix amt="5000"/>
          </a:blip>
          <a:srcRect b="26594" l="23084" r="26726" t="23280"/>
          <a:stretch/>
        </p:blipFill>
        <p:spPr>
          <a:xfrm>
            <a:off x="425032" y="1240666"/>
            <a:ext cx="8078256" cy="4034045"/>
          </a:xfrm>
          <a:prstGeom prst="rect">
            <a:avLst/>
          </a:prstGeom>
          <a:noFill/>
          <a:ln>
            <a:noFill/>
          </a:ln>
        </p:spPr>
      </p:pic>
      <p:sp>
        <p:nvSpPr>
          <p:cNvPr id="269" name="Google Shape;269;p37"/>
          <p:cNvSpPr/>
          <p:nvPr/>
        </p:nvSpPr>
        <p:spPr>
          <a:xfrm>
            <a:off x="-4" y="1"/>
            <a:ext cx="9144001" cy="889889"/>
          </a:xfrm>
          <a:prstGeom prst="rect">
            <a:avLst/>
          </a:prstGeom>
          <a:solidFill>
            <a:schemeClr val="dk2"/>
          </a:solidFill>
          <a:ln cap="flat" cmpd="sng" w="12700">
            <a:solidFill>
              <a:srgbClr val="05171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0" name="Google Shape;270;p37"/>
          <p:cNvSpPr txBox="1"/>
          <p:nvPr/>
        </p:nvSpPr>
        <p:spPr>
          <a:xfrm flipH="1">
            <a:off x="1587772" y="926366"/>
            <a:ext cx="5968449" cy="438581"/>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400">
                <a:solidFill>
                  <a:schemeClr val="lt1"/>
                </a:solidFill>
                <a:latin typeface="Arial"/>
                <a:ea typeface="Arial"/>
                <a:cs typeface="Arial"/>
                <a:sym typeface="Arial"/>
              </a:rPr>
              <a:t>Leadership Team</a:t>
            </a:r>
            <a:endParaRPr sz="1100"/>
          </a:p>
        </p:txBody>
      </p:sp>
      <p:sp>
        <p:nvSpPr>
          <p:cNvPr id="271" name="Google Shape;271;p37"/>
          <p:cNvSpPr/>
          <p:nvPr/>
        </p:nvSpPr>
        <p:spPr>
          <a:xfrm>
            <a:off x="4266" y="900670"/>
            <a:ext cx="9144001" cy="429509"/>
          </a:xfrm>
          <a:prstGeom prst="rect">
            <a:avLst/>
          </a:prstGeom>
          <a:solidFill>
            <a:schemeClr val="dk1"/>
          </a:solidFill>
          <a:ln cap="flat" cmpd="sng" w="12700">
            <a:solidFill>
              <a:srgbClr val="05171B"/>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A group of people standing together&#10;&#10;Description automatically generated" id="272" name="Google Shape;272;p37"/>
          <p:cNvPicPr preferRelativeResize="0"/>
          <p:nvPr/>
        </p:nvPicPr>
        <p:blipFill rotWithShape="1">
          <a:blip r:embed="rId4">
            <a:alphaModFix/>
          </a:blip>
          <a:srcRect b="0" l="1888" r="731" t="3630"/>
          <a:stretch/>
        </p:blipFill>
        <p:spPr>
          <a:xfrm>
            <a:off x="320357" y="1647598"/>
            <a:ext cx="5023464" cy="3220178"/>
          </a:xfrm>
          <a:prstGeom prst="rect">
            <a:avLst/>
          </a:prstGeom>
          <a:noFill/>
          <a:ln cap="flat" cmpd="sng" w="28575">
            <a:solidFill>
              <a:schemeClr val="dk1"/>
            </a:solidFill>
            <a:prstDash val="solid"/>
            <a:round/>
            <a:headEnd len="sm" w="sm" type="none"/>
            <a:tailEnd len="sm" w="sm" type="none"/>
          </a:ln>
        </p:spPr>
      </p:pic>
      <p:sp>
        <p:nvSpPr>
          <p:cNvPr id="273" name="Google Shape;273;p37"/>
          <p:cNvSpPr txBox="1"/>
          <p:nvPr/>
        </p:nvSpPr>
        <p:spPr>
          <a:xfrm>
            <a:off x="5553171" y="1722292"/>
            <a:ext cx="3270600" cy="3070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500">
                <a:solidFill>
                  <a:schemeClr val="dk1"/>
                </a:solidFill>
                <a:latin typeface="Arial"/>
                <a:ea typeface="Arial"/>
                <a:cs typeface="Arial"/>
                <a:sym typeface="Arial"/>
              </a:rPr>
              <a:t>From left to right:</a:t>
            </a:r>
            <a:endParaRPr sz="1100"/>
          </a:p>
          <a:p>
            <a:pPr indent="0" lvl="0" marL="0" marR="0" rtl="0" algn="l">
              <a:spcBef>
                <a:spcPts val="0"/>
              </a:spcBef>
              <a:spcAft>
                <a:spcPts val="0"/>
              </a:spcAft>
              <a:buNone/>
            </a:pPr>
            <a:r>
              <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b="1" lang="en" sz="1700">
                <a:solidFill>
                  <a:schemeClr val="dk1"/>
                </a:solidFill>
                <a:latin typeface="Arial"/>
                <a:ea typeface="Arial"/>
                <a:cs typeface="Arial"/>
                <a:sym typeface="Arial"/>
              </a:rPr>
              <a:t>Morgan Lee</a:t>
            </a:r>
            <a:endParaRPr sz="1700">
              <a:solidFill>
                <a:schemeClr val="dk1"/>
              </a:solidFill>
              <a:latin typeface="Arial"/>
              <a:ea typeface="Arial"/>
              <a:cs typeface="Arial"/>
              <a:sym typeface="Arial"/>
            </a:endParaRPr>
          </a:p>
          <a:p>
            <a:pPr indent="0" lvl="0" marL="0" marR="0" rtl="0" algn="l">
              <a:spcBef>
                <a:spcPts val="0"/>
              </a:spcBef>
              <a:spcAft>
                <a:spcPts val="0"/>
              </a:spcAft>
              <a:buNone/>
            </a:pPr>
            <a:r>
              <a:rPr lang="en" sz="1700">
                <a:solidFill>
                  <a:schemeClr val="dk1"/>
                </a:solidFill>
                <a:latin typeface="Arial"/>
                <a:ea typeface="Arial"/>
                <a:cs typeface="Arial"/>
                <a:sym typeface="Arial"/>
              </a:rPr>
              <a:t>Lead Development Coach</a:t>
            </a:r>
            <a:endParaRPr sz="1100"/>
          </a:p>
          <a:p>
            <a:pPr indent="0" lvl="0" marL="0" marR="0" rtl="0" algn="l">
              <a:spcBef>
                <a:spcPts val="0"/>
              </a:spcBef>
              <a:spcAft>
                <a:spcPts val="0"/>
              </a:spcAft>
              <a:buNone/>
            </a:pPr>
            <a:r>
              <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b="1" lang="en" sz="1700">
                <a:solidFill>
                  <a:schemeClr val="dk1"/>
                </a:solidFill>
                <a:latin typeface="Arial"/>
                <a:ea typeface="Arial"/>
                <a:cs typeface="Arial"/>
                <a:sym typeface="Arial"/>
              </a:rPr>
              <a:t>LaKeisha Lawrence</a:t>
            </a:r>
            <a:endParaRPr sz="1100"/>
          </a:p>
          <a:p>
            <a:pPr indent="0" lvl="0" marL="0" marR="0" rtl="0" algn="l">
              <a:spcBef>
                <a:spcPts val="0"/>
              </a:spcBef>
              <a:spcAft>
                <a:spcPts val="0"/>
              </a:spcAft>
              <a:buNone/>
            </a:pPr>
            <a:r>
              <a:rPr lang="en" sz="1700">
                <a:solidFill>
                  <a:schemeClr val="dk1"/>
                </a:solidFill>
              </a:rPr>
              <a:t>Development Coach</a:t>
            </a:r>
            <a:endParaRPr sz="1100"/>
          </a:p>
          <a:p>
            <a:pPr indent="0" lvl="0" marL="0" marR="0" rtl="0" algn="l">
              <a:spcBef>
                <a:spcPts val="0"/>
              </a:spcBef>
              <a:spcAft>
                <a:spcPts val="0"/>
              </a:spcAft>
              <a:buNone/>
            </a:pPr>
            <a:r>
              <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b="1" lang="en" sz="1700">
                <a:solidFill>
                  <a:schemeClr val="dk1"/>
                </a:solidFill>
                <a:latin typeface="Arial"/>
                <a:ea typeface="Arial"/>
                <a:cs typeface="Arial"/>
                <a:sym typeface="Arial"/>
              </a:rPr>
              <a:t>Nicole Skeen</a:t>
            </a:r>
            <a:endParaRPr sz="1100"/>
          </a:p>
          <a:p>
            <a:pPr indent="0" lvl="0" marL="0" marR="0" rtl="0" algn="l">
              <a:spcBef>
                <a:spcPts val="0"/>
              </a:spcBef>
              <a:spcAft>
                <a:spcPts val="0"/>
              </a:spcAft>
              <a:buNone/>
            </a:pPr>
            <a:r>
              <a:rPr lang="en" sz="1700">
                <a:solidFill>
                  <a:schemeClr val="dk1"/>
                </a:solidFill>
                <a:latin typeface="Arial"/>
                <a:ea typeface="Arial"/>
                <a:cs typeface="Arial"/>
                <a:sym typeface="Arial"/>
              </a:rPr>
              <a:t>Director  </a:t>
            </a:r>
            <a:endParaRPr sz="1100"/>
          </a:p>
          <a:p>
            <a:pPr indent="0" lvl="0" marL="0" marR="0" rtl="0" algn="l">
              <a:spcBef>
                <a:spcPts val="0"/>
              </a:spcBef>
              <a:spcAft>
                <a:spcPts val="0"/>
              </a:spcAft>
              <a:buNone/>
            </a:pPr>
            <a:r>
              <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b="1" lang="en" sz="1700">
                <a:solidFill>
                  <a:schemeClr val="dk1"/>
                </a:solidFill>
                <a:latin typeface="Arial"/>
                <a:ea typeface="Arial"/>
                <a:cs typeface="Arial"/>
                <a:sym typeface="Arial"/>
              </a:rPr>
              <a:t>Angela Adams</a:t>
            </a:r>
            <a:endParaRPr sz="1100"/>
          </a:p>
          <a:p>
            <a:pPr indent="0" lvl="0" marL="0" marR="0" rtl="0" algn="l">
              <a:spcBef>
                <a:spcPts val="0"/>
              </a:spcBef>
              <a:spcAft>
                <a:spcPts val="0"/>
              </a:spcAft>
              <a:buNone/>
            </a:pPr>
            <a:r>
              <a:rPr lang="en" sz="1700">
                <a:solidFill>
                  <a:schemeClr val="dk1"/>
                </a:solidFill>
                <a:latin typeface="Arial"/>
                <a:ea typeface="Arial"/>
                <a:cs typeface="Arial"/>
                <a:sym typeface="Arial"/>
              </a:rPr>
              <a:t>University Induction Coordinator</a:t>
            </a:r>
            <a:endParaRPr sz="1100"/>
          </a:p>
        </p:txBody>
      </p:sp>
      <p:sp>
        <p:nvSpPr>
          <p:cNvPr id="274" name="Google Shape;274;p37"/>
          <p:cNvSpPr txBox="1"/>
          <p:nvPr/>
        </p:nvSpPr>
        <p:spPr>
          <a:xfrm flipH="1">
            <a:off x="1587746" y="888482"/>
            <a:ext cx="5968500" cy="453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500">
                <a:solidFill>
                  <a:schemeClr val="lt1"/>
                </a:solidFill>
                <a:latin typeface="Arial"/>
                <a:ea typeface="Arial"/>
                <a:cs typeface="Arial"/>
                <a:sym typeface="Arial"/>
              </a:rPr>
              <a:t>Leadership Team</a:t>
            </a:r>
            <a:endParaRPr sz="1500"/>
          </a:p>
        </p:txBody>
      </p:sp>
      <p:sp>
        <p:nvSpPr>
          <p:cNvPr id="275" name="Google Shape;275;p37"/>
          <p:cNvSpPr txBox="1"/>
          <p:nvPr/>
        </p:nvSpPr>
        <p:spPr>
          <a:xfrm>
            <a:off x="2429175" y="-32200"/>
            <a:ext cx="42942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000">
                <a:solidFill>
                  <a:schemeClr val="lt1"/>
                </a:solidFill>
              </a:rPr>
              <a:t>CarolinaTIP</a:t>
            </a:r>
            <a:endParaRPr b="1" sz="37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5" name="Google Shape;125;p25"/>
          <p:cNvSpPr/>
          <p:nvPr/>
        </p:nvSpPr>
        <p:spPr>
          <a:xfrm>
            <a:off x="7306654" y="4460905"/>
            <a:ext cx="1544652" cy="416608"/>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6" name="Google Shape;126;p25"/>
          <p:cNvSpPr txBox="1"/>
          <p:nvPr>
            <p:ph type="title"/>
          </p:nvPr>
        </p:nvSpPr>
        <p:spPr>
          <a:xfrm>
            <a:off x="1135814" y="0"/>
            <a:ext cx="7886700" cy="994172"/>
          </a:xfrm>
          <a:prstGeom prst="rect">
            <a:avLst/>
          </a:prstGeom>
          <a:noFill/>
          <a:ln>
            <a:noFill/>
          </a:ln>
        </p:spPr>
        <p:txBody>
          <a:bodyPr anchorCtr="0" anchor="ctr" bIns="34275" lIns="68575" spcFirstLastPara="1" rIns="68575" wrap="square" tIns="34275">
            <a:normAutofit/>
          </a:bodyPr>
          <a:lstStyle/>
          <a:p>
            <a:pPr indent="0" lvl="0" marL="0" rtl="0" algn="r">
              <a:lnSpc>
                <a:spcPct val="90000"/>
              </a:lnSpc>
              <a:spcBef>
                <a:spcPts val="0"/>
              </a:spcBef>
              <a:spcAft>
                <a:spcPts val="0"/>
              </a:spcAft>
              <a:buClr>
                <a:srgbClr val="3A3838"/>
              </a:buClr>
              <a:buSzPts val="3000"/>
              <a:buFont typeface="Arial"/>
              <a:buNone/>
            </a:pPr>
            <a:r>
              <a:rPr lang="en" sz="3000">
                <a:latin typeface="Arial"/>
                <a:ea typeface="Arial"/>
                <a:cs typeface="Arial"/>
                <a:sym typeface="Arial"/>
              </a:rPr>
              <a:t>Facing the Issues</a:t>
            </a:r>
            <a:endParaRPr/>
          </a:p>
        </p:txBody>
      </p:sp>
      <p:sp>
        <p:nvSpPr>
          <p:cNvPr id="127" name="Google Shape;127;p25"/>
          <p:cNvSpPr txBox="1"/>
          <p:nvPr>
            <p:ph idx="1" type="body"/>
          </p:nvPr>
        </p:nvSpPr>
        <p:spPr>
          <a:xfrm>
            <a:off x="386559" y="348095"/>
            <a:ext cx="8109741" cy="4447310"/>
          </a:xfrm>
          <a:prstGeom prst="rect">
            <a:avLst/>
          </a:prstGeom>
          <a:noFill/>
          <a:ln>
            <a:noFill/>
          </a:ln>
        </p:spPr>
        <p:txBody>
          <a:bodyPr anchorCtr="0" anchor="t" bIns="34275" lIns="68575" spcFirstLastPara="1" rIns="68575" wrap="square" tIns="34275">
            <a:normAutofit fontScale="70000" lnSpcReduction="20000"/>
          </a:bodyPr>
          <a:lstStyle/>
          <a:p>
            <a:pPr indent="0" lvl="0" marL="0" rtl="0" algn="l">
              <a:lnSpc>
                <a:spcPct val="170000"/>
              </a:lnSpc>
              <a:spcBef>
                <a:spcPts val="0"/>
              </a:spcBef>
              <a:spcAft>
                <a:spcPts val="0"/>
              </a:spcAft>
              <a:buClr>
                <a:srgbClr val="730009"/>
              </a:buClr>
              <a:buSzPct val="100000"/>
              <a:buNone/>
            </a:pPr>
            <a:r>
              <a:rPr lang="en" sz="3000">
                <a:solidFill>
                  <a:srgbClr val="730009"/>
                </a:solidFill>
                <a:latin typeface="Arial"/>
                <a:ea typeface="Arial"/>
                <a:cs typeface="Arial"/>
                <a:sym typeface="Arial"/>
              </a:rPr>
              <a:t>Teacher Shortage</a:t>
            </a:r>
            <a:endParaRPr sz="2600">
              <a:solidFill>
                <a:srgbClr val="000000"/>
              </a:solidFill>
              <a:latin typeface="Arial"/>
              <a:ea typeface="Arial"/>
              <a:cs typeface="Arial"/>
              <a:sym typeface="Arial"/>
            </a:endParaRPr>
          </a:p>
          <a:p>
            <a:pPr indent="-351790" lvl="0" marL="355600" rtl="0" algn="l">
              <a:lnSpc>
                <a:spcPct val="170000"/>
              </a:lnSpc>
              <a:spcBef>
                <a:spcPts val="1200"/>
              </a:spcBef>
              <a:spcAft>
                <a:spcPts val="0"/>
              </a:spcAft>
              <a:buClr>
                <a:srgbClr val="000000"/>
              </a:buClr>
              <a:buSzPct val="100000"/>
              <a:buChar char="•"/>
            </a:pPr>
            <a:r>
              <a:rPr lang="en" sz="2200">
                <a:solidFill>
                  <a:srgbClr val="000000"/>
                </a:solidFill>
                <a:latin typeface="Arial"/>
                <a:ea typeface="Arial"/>
                <a:cs typeface="Arial"/>
                <a:sym typeface="Arial"/>
              </a:rPr>
              <a:t>The school year opened with well over 1,000 classrooms without a teacher</a:t>
            </a:r>
            <a:endParaRPr/>
          </a:p>
          <a:p>
            <a:pPr indent="-351790" lvl="0" marL="355600" marR="0" rtl="0" algn="l">
              <a:lnSpc>
                <a:spcPct val="170000"/>
              </a:lnSpc>
              <a:spcBef>
                <a:spcPts val="800"/>
              </a:spcBef>
              <a:spcAft>
                <a:spcPts val="0"/>
              </a:spcAft>
              <a:buClr>
                <a:srgbClr val="000000"/>
              </a:buClr>
              <a:buSzPct val="100000"/>
              <a:buFont typeface="Arial"/>
              <a:buChar char="•"/>
            </a:pPr>
            <a:r>
              <a:rPr lang="en" sz="2200">
                <a:solidFill>
                  <a:srgbClr val="000000"/>
                </a:solidFill>
                <a:latin typeface="Arial"/>
                <a:ea typeface="Arial"/>
                <a:cs typeface="Arial"/>
                <a:sym typeface="Arial"/>
              </a:rPr>
              <a:t>~ 50</a:t>
            </a:r>
            <a:r>
              <a:rPr b="0" i="0" lang="en" sz="2200" u="none" cap="none" strike="noStrike">
                <a:solidFill>
                  <a:srgbClr val="000000"/>
                </a:solidFill>
                <a:latin typeface="Arial"/>
                <a:ea typeface="Arial"/>
                <a:cs typeface="Arial"/>
                <a:sym typeface="Arial"/>
              </a:rPr>
              <a:t>% of new teachers leave their position within the first five years (NCTAF)</a:t>
            </a:r>
            <a:endParaRPr/>
          </a:p>
          <a:p>
            <a:pPr indent="-351790" lvl="0" marL="355600" rtl="0" algn="l">
              <a:lnSpc>
                <a:spcPct val="170000"/>
              </a:lnSpc>
              <a:spcBef>
                <a:spcPts val="800"/>
              </a:spcBef>
              <a:spcAft>
                <a:spcPts val="0"/>
              </a:spcAft>
              <a:buClr>
                <a:srgbClr val="000000"/>
              </a:buClr>
              <a:buSzPct val="100000"/>
              <a:buChar char="•"/>
            </a:pPr>
            <a:r>
              <a:rPr lang="en" sz="2200">
                <a:solidFill>
                  <a:srgbClr val="000000"/>
                </a:solidFill>
                <a:latin typeface="Arial"/>
                <a:ea typeface="Arial"/>
                <a:cs typeface="Arial"/>
                <a:sym typeface="Arial"/>
              </a:rPr>
              <a:t>Especially higher rates of turnover in hard-to-staff regions of SC (SC-TEACHER)</a:t>
            </a:r>
            <a:endParaRPr/>
          </a:p>
          <a:p>
            <a:pPr indent="-351790" lvl="0" marL="355600" rtl="0" algn="l">
              <a:lnSpc>
                <a:spcPct val="170000"/>
              </a:lnSpc>
              <a:spcBef>
                <a:spcPts val="800"/>
              </a:spcBef>
              <a:spcAft>
                <a:spcPts val="0"/>
              </a:spcAft>
              <a:buClr>
                <a:srgbClr val="000000"/>
              </a:buClr>
              <a:buSzPct val="100000"/>
              <a:buChar char="•"/>
            </a:pPr>
            <a:r>
              <a:rPr lang="en" sz="2200">
                <a:solidFill>
                  <a:srgbClr val="000000"/>
                </a:solidFill>
                <a:latin typeface="Arial"/>
                <a:ea typeface="Arial"/>
                <a:cs typeface="Arial"/>
                <a:sym typeface="Arial"/>
              </a:rPr>
              <a:t>The average cost ranges from $18,000 to $22,000 to replace a teacher</a:t>
            </a:r>
            <a:endParaRPr/>
          </a:p>
          <a:p>
            <a:pPr indent="-351790" lvl="0" marL="355600" rtl="0" algn="l">
              <a:lnSpc>
                <a:spcPct val="170000"/>
              </a:lnSpc>
              <a:spcBef>
                <a:spcPts val="800"/>
              </a:spcBef>
              <a:spcAft>
                <a:spcPts val="0"/>
              </a:spcAft>
              <a:buClr>
                <a:srgbClr val="000000"/>
              </a:buClr>
              <a:buSzPct val="100000"/>
              <a:buChar char="•"/>
            </a:pPr>
            <a:r>
              <a:rPr lang="en" sz="2200">
                <a:solidFill>
                  <a:srgbClr val="000000"/>
                </a:solidFill>
                <a:latin typeface="Arial"/>
                <a:ea typeface="Arial"/>
                <a:cs typeface="Arial"/>
                <a:sym typeface="Arial"/>
              </a:rPr>
              <a:t>Teacher turnover negatively impacts student learning and school culture</a:t>
            </a:r>
            <a:endParaRPr/>
          </a:p>
          <a:p>
            <a:pPr indent="0" lvl="1" marL="342900" rtl="0" algn="l">
              <a:lnSpc>
                <a:spcPct val="170000"/>
              </a:lnSpc>
              <a:spcBef>
                <a:spcPts val="400"/>
              </a:spcBef>
              <a:spcAft>
                <a:spcPts val="0"/>
              </a:spcAft>
              <a:buClr>
                <a:schemeClr val="dk1"/>
              </a:buClr>
              <a:buSzPct val="100000"/>
              <a:buNone/>
            </a:pPr>
            <a:r>
              <a:t/>
            </a:r>
            <a:endParaRPr sz="1000">
              <a:solidFill>
                <a:srgbClr val="000000"/>
              </a:solidFill>
            </a:endParaRPr>
          </a:p>
          <a:p>
            <a:pPr indent="0" lvl="0" marL="0" rtl="0" algn="l">
              <a:lnSpc>
                <a:spcPct val="170000"/>
              </a:lnSpc>
              <a:spcBef>
                <a:spcPts val="800"/>
              </a:spcBef>
              <a:spcAft>
                <a:spcPts val="0"/>
              </a:spcAft>
              <a:buClr>
                <a:srgbClr val="730009"/>
              </a:buClr>
              <a:buSzPct val="100000"/>
              <a:buNone/>
            </a:pPr>
            <a:r>
              <a:rPr lang="en" sz="3000">
                <a:solidFill>
                  <a:srgbClr val="730009"/>
                </a:solidFill>
                <a:latin typeface="Arial"/>
                <a:ea typeface="Arial"/>
                <a:cs typeface="Arial"/>
                <a:sym typeface="Arial"/>
              </a:rPr>
              <a:t>Retention as the Solution</a:t>
            </a:r>
            <a:endParaRPr/>
          </a:p>
          <a:p>
            <a:pPr indent="0" lvl="0" marL="0" rtl="0" algn="l">
              <a:lnSpc>
                <a:spcPct val="170000"/>
              </a:lnSpc>
              <a:spcBef>
                <a:spcPts val="800"/>
              </a:spcBef>
              <a:spcAft>
                <a:spcPts val="0"/>
              </a:spcAft>
              <a:buClr>
                <a:schemeClr val="dk1"/>
              </a:buClr>
              <a:buSzPct val="100000"/>
              <a:buNone/>
            </a:pPr>
            <a:r>
              <a:rPr lang="en" sz="2200">
                <a:latin typeface="Arial"/>
                <a:ea typeface="Arial"/>
                <a:cs typeface="Arial"/>
                <a:sym typeface="Arial"/>
              </a:rPr>
              <a:t>While recruitment and preparation are vital</a:t>
            </a:r>
            <a:r>
              <a:rPr b="1" lang="en" sz="2200">
                <a:latin typeface="Arial"/>
                <a:ea typeface="Arial"/>
                <a:cs typeface="Arial"/>
                <a:sym typeface="Arial"/>
              </a:rPr>
              <a:t>, teacher retention must be a key factor in solving the teacher shortage in SC. </a:t>
            </a:r>
            <a:endParaRPr/>
          </a:p>
          <a:p>
            <a:pPr indent="0" lvl="0" marL="0" rtl="0" algn="l">
              <a:lnSpc>
                <a:spcPct val="90000"/>
              </a:lnSpc>
              <a:spcBef>
                <a:spcPts val="800"/>
              </a:spcBef>
              <a:spcAft>
                <a:spcPts val="0"/>
              </a:spcAft>
              <a:buClr>
                <a:schemeClr val="dk1"/>
              </a:buClr>
              <a:buSzPct val="100000"/>
              <a:buNone/>
            </a:pPr>
            <a:r>
              <a:t/>
            </a:r>
            <a:endParaRPr sz="1700">
              <a:solidFill>
                <a:srgbClr val="000000"/>
              </a:solidFill>
            </a:endParaRPr>
          </a:p>
          <a:p>
            <a:pPr indent="-88900" lvl="1" marL="520700" rtl="0" algn="l">
              <a:lnSpc>
                <a:spcPct val="90000"/>
              </a:lnSpc>
              <a:spcBef>
                <a:spcPts val="400"/>
              </a:spcBef>
              <a:spcAft>
                <a:spcPts val="0"/>
              </a:spcAft>
              <a:buClr>
                <a:schemeClr val="dk1"/>
              </a:buClr>
              <a:buSzPct val="100000"/>
              <a:buNone/>
            </a:pPr>
            <a:r>
              <a:t/>
            </a:r>
            <a:endParaRPr sz="2100">
              <a:latin typeface="Monda"/>
              <a:ea typeface="Monda"/>
              <a:cs typeface="Monda"/>
              <a:sym typeface="Monda"/>
            </a:endParaRPr>
          </a:p>
        </p:txBody>
      </p:sp>
      <p:grpSp>
        <p:nvGrpSpPr>
          <p:cNvPr id="128" name="Google Shape;128;p25"/>
          <p:cNvGrpSpPr/>
          <p:nvPr/>
        </p:nvGrpSpPr>
        <p:grpSpPr>
          <a:xfrm>
            <a:off x="6767232" y="4500565"/>
            <a:ext cx="2210644" cy="522880"/>
            <a:chOff x="8631252" y="5828232"/>
            <a:chExt cx="3224950" cy="752030"/>
          </a:xfrm>
        </p:grpSpPr>
        <p:sp>
          <p:nvSpPr>
            <p:cNvPr id="129" name="Google Shape;129;p25"/>
            <p:cNvSpPr/>
            <p:nvPr/>
          </p:nvSpPr>
          <p:spPr>
            <a:xfrm>
              <a:off x="9608949" y="5828232"/>
              <a:ext cx="2247253" cy="75203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A black background with red text&#10;&#10;Description automatically generated" id="130" name="Google Shape;130;p25"/>
            <p:cNvPicPr preferRelativeResize="0"/>
            <p:nvPr/>
          </p:nvPicPr>
          <p:blipFill rotWithShape="1">
            <a:blip r:embed="rId3">
              <a:alphaModFix/>
            </a:blip>
            <a:srcRect b="0" l="0" r="0" t="0"/>
            <a:stretch/>
          </p:blipFill>
          <p:spPr>
            <a:xfrm>
              <a:off x="8631252" y="5968047"/>
              <a:ext cx="3224950" cy="505113"/>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37" name="Google Shape;137;p26"/>
          <p:cNvSpPr txBox="1"/>
          <p:nvPr>
            <p:ph type="title"/>
          </p:nvPr>
        </p:nvSpPr>
        <p:spPr>
          <a:xfrm>
            <a:off x="606055" y="497128"/>
            <a:ext cx="8187710" cy="994172"/>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Arial"/>
              <a:buNone/>
            </a:pPr>
            <a:r>
              <a:rPr i="1" lang="en" sz="2700">
                <a:solidFill>
                  <a:schemeClr val="dk1"/>
                </a:solidFill>
                <a:latin typeface="Arial"/>
                <a:ea typeface="Arial"/>
                <a:cs typeface="Arial"/>
                <a:sym typeface="Arial"/>
              </a:rPr>
              <a:t>Our Response to the Crisis: </a:t>
            </a:r>
            <a:br>
              <a:rPr i="1" lang="en">
                <a:solidFill>
                  <a:schemeClr val="lt1"/>
                </a:solidFill>
                <a:latin typeface="Arial"/>
                <a:ea typeface="Arial"/>
                <a:cs typeface="Arial"/>
                <a:sym typeface="Arial"/>
              </a:rPr>
            </a:br>
            <a:r>
              <a:rPr lang="en" sz="4500">
                <a:solidFill>
                  <a:srgbClr val="730009"/>
                </a:solidFill>
                <a:latin typeface="Arial"/>
                <a:ea typeface="Arial"/>
                <a:cs typeface="Arial"/>
                <a:sym typeface="Arial"/>
              </a:rPr>
              <a:t>Carolina Teacher Induction Program</a:t>
            </a:r>
            <a:endParaRPr>
              <a:solidFill>
                <a:srgbClr val="730009"/>
              </a:solidFill>
              <a:latin typeface="Arial"/>
              <a:ea typeface="Arial"/>
              <a:cs typeface="Arial"/>
              <a:sym typeface="Arial"/>
            </a:endParaRPr>
          </a:p>
        </p:txBody>
      </p:sp>
      <p:sp>
        <p:nvSpPr>
          <p:cNvPr id="138" name="Google Shape;138;p26"/>
          <p:cNvSpPr/>
          <p:nvPr/>
        </p:nvSpPr>
        <p:spPr>
          <a:xfrm>
            <a:off x="7306654" y="4460905"/>
            <a:ext cx="1544652" cy="416608"/>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139" name="Google Shape;139;p26"/>
          <p:cNvPicPr preferRelativeResize="0"/>
          <p:nvPr/>
        </p:nvPicPr>
        <p:blipFill rotWithShape="1">
          <a:blip r:embed="rId3">
            <a:alphaModFix amt="35000"/>
          </a:blip>
          <a:srcRect b="0" l="0" r="0" t="0"/>
          <a:stretch/>
        </p:blipFill>
        <p:spPr>
          <a:xfrm>
            <a:off x="-504496" y="0"/>
            <a:ext cx="10017717" cy="5143500"/>
          </a:xfrm>
          <a:prstGeom prst="rect">
            <a:avLst/>
          </a:prstGeom>
          <a:noFill/>
          <a:ln>
            <a:noFill/>
          </a:ln>
        </p:spPr>
      </p:pic>
      <p:pic>
        <p:nvPicPr>
          <p:cNvPr descr="A black background with red text&#10;&#10;Description automatically generated" id="140" name="Google Shape;140;p26"/>
          <p:cNvPicPr preferRelativeResize="0"/>
          <p:nvPr/>
        </p:nvPicPr>
        <p:blipFill rotWithShape="1">
          <a:blip r:embed="rId4">
            <a:alphaModFix/>
          </a:blip>
          <a:srcRect b="0" l="0" r="0" t="0"/>
          <a:stretch/>
        </p:blipFill>
        <p:spPr>
          <a:xfrm>
            <a:off x="5631465" y="4288588"/>
            <a:ext cx="3162300" cy="495300"/>
          </a:xfrm>
          <a:prstGeom prst="rect">
            <a:avLst/>
          </a:prstGeom>
          <a:noFill/>
          <a:ln>
            <a:noFill/>
          </a:ln>
        </p:spPr>
      </p:pic>
      <p:pic>
        <p:nvPicPr>
          <p:cNvPr descr="A logo with text on it&#10;&#10;Description automatically generated" id="141" name="Google Shape;141;p26"/>
          <p:cNvPicPr preferRelativeResize="0"/>
          <p:nvPr/>
        </p:nvPicPr>
        <p:blipFill rotWithShape="1">
          <a:blip r:embed="rId5">
            <a:alphaModFix/>
          </a:blip>
          <a:srcRect b="0" l="0" r="0" t="0"/>
          <a:stretch/>
        </p:blipFill>
        <p:spPr>
          <a:xfrm>
            <a:off x="350235" y="3938165"/>
            <a:ext cx="2041334" cy="9092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48" name="Google Shape;148;p27"/>
          <p:cNvSpPr txBox="1"/>
          <p:nvPr>
            <p:ph idx="1" type="body"/>
          </p:nvPr>
        </p:nvSpPr>
        <p:spPr>
          <a:xfrm>
            <a:off x="446451" y="1793052"/>
            <a:ext cx="4417800" cy="3202200"/>
          </a:xfrm>
          <a:prstGeom prst="rect">
            <a:avLst/>
          </a:prstGeom>
          <a:noFill/>
          <a:ln>
            <a:noFill/>
          </a:ln>
        </p:spPr>
        <p:txBody>
          <a:bodyPr anchorCtr="0" anchor="t" bIns="34275" lIns="68575" spcFirstLastPara="1" rIns="68575" wrap="square" tIns="34275">
            <a:normAutofit fontScale="70000" lnSpcReduction="10000"/>
          </a:bodyPr>
          <a:lstStyle/>
          <a:p>
            <a:pPr indent="-343535" lvl="0" marL="342900" rtl="0" algn="l">
              <a:lnSpc>
                <a:spcPct val="160000"/>
              </a:lnSpc>
              <a:spcBef>
                <a:spcPts val="0"/>
              </a:spcBef>
              <a:spcAft>
                <a:spcPts val="0"/>
              </a:spcAft>
              <a:buClr>
                <a:schemeClr val="dk1"/>
              </a:buClr>
              <a:buSzPct val="100000"/>
              <a:buFont typeface="Arial"/>
              <a:buChar char="•"/>
            </a:pPr>
            <a:r>
              <a:rPr lang="en" sz="2300">
                <a:latin typeface="Arial"/>
                <a:ea typeface="Arial"/>
                <a:cs typeface="Arial"/>
                <a:sym typeface="Arial"/>
              </a:rPr>
              <a:t>growing teachers’ comprehensive capacity and self-efficacy as a means of increasing their resilience </a:t>
            </a:r>
            <a:endParaRPr/>
          </a:p>
          <a:p>
            <a:pPr indent="-343535" lvl="0" marL="342900" rtl="0" algn="l">
              <a:lnSpc>
                <a:spcPct val="160000"/>
              </a:lnSpc>
              <a:spcBef>
                <a:spcPts val="800"/>
              </a:spcBef>
              <a:spcAft>
                <a:spcPts val="0"/>
              </a:spcAft>
              <a:buClr>
                <a:schemeClr val="dk1"/>
              </a:buClr>
              <a:buSzPct val="100000"/>
              <a:buFont typeface="Arial"/>
              <a:buChar char="•"/>
            </a:pPr>
            <a:r>
              <a:rPr lang="en" sz="2300">
                <a:latin typeface="Arial"/>
                <a:ea typeface="Arial"/>
                <a:cs typeface="Arial"/>
                <a:sym typeface="Arial"/>
              </a:rPr>
              <a:t>helping teachers navigate and balance the demands of the job </a:t>
            </a:r>
            <a:endParaRPr/>
          </a:p>
          <a:p>
            <a:pPr indent="-343535" lvl="0" marL="342900" rtl="0" algn="l">
              <a:lnSpc>
                <a:spcPct val="160000"/>
              </a:lnSpc>
              <a:spcBef>
                <a:spcPts val="800"/>
              </a:spcBef>
              <a:spcAft>
                <a:spcPts val="0"/>
              </a:spcAft>
              <a:buClr>
                <a:schemeClr val="dk1"/>
              </a:buClr>
              <a:buSzPct val="100000"/>
              <a:buFont typeface="Arial"/>
              <a:buChar char="•"/>
            </a:pPr>
            <a:r>
              <a:rPr lang="en" sz="2300">
                <a:latin typeface="Arial"/>
                <a:ea typeface="Arial"/>
                <a:cs typeface="Arial"/>
                <a:sym typeface="Arial"/>
              </a:rPr>
              <a:t>guiding teachers in the development of tools required to meet the increasingly complex needs of schools and students</a:t>
            </a:r>
            <a:endParaRPr sz="1100"/>
          </a:p>
        </p:txBody>
      </p:sp>
      <p:sp>
        <p:nvSpPr>
          <p:cNvPr id="149" name="Google Shape;149;p27"/>
          <p:cNvSpPr txBox="1"/>
          <p:nvPr/>
        </p:nvSpPr>
        <p:spPr>
          <a:xfrm>
            <a:off x="188300" y="200050"/>
            <a:ext cx="52119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None/>
            </a:pPr>
            <a:r>
              <a:rPr b="1" lang="en" sz="1800">
                <a:solidFill>
                  <a:srgbClr val="730009"/>
                </a:solidFill>
                <a:latin typeface="Arial"/>
                <a:ea typeface="Arial"/>
                <a:cs typeface="Arial"/>
                <a:sym typeface="Arial"/>
              </a:rPr>
              <a:t>Empowering teachers with the perseverance needed to thrive in a demanding and ever-changing profession by:</a:t>
            </a:r>
            <a:endParaRPr sz="1100"/>
          </a:p>
        </p:txBody>
      </p:sp>
      <p:pic>
        <p:nvPicPr>
          <p:cNvPr descr="A person standing in front of a table&#10;&#10;Description automatically generated" id="150" name="Google Shape;150;p27"/>
          <p:cNvPicPr preferRelativeResize="0"/>
          <p:nvPr/>
        </p:nvPicPr>
        <p:blipFill rotWithShape="1">
          <a:blip r:embed="rId3">
            <a:alphaModFix amt="85000"/>
          </a:blip>
          <a:srcRect b="0" l="0" r="0" t="0"/>
          <a:stretch/>
        </p:blipFill>
        <p:spPr>
          <a:xfrm>
            <a:off x="5334000" y="2412520"/>
            <a:ext cx="3810000" cy="2841071"/>
          </a:xfrm>
          <a:prstGeom prst="rect">
            <a:avLst/>
          </a:prstGeom>
          <a:noFill/>
          <a:ln>
            <a:noFill/>
          </a:ln>
        </p:spPr>
      </p:pic>
      <p:pic>
        <p:nvPicPr>
          <p:cNvPr descr="A person talking to another person&#10;&#10;Description automatically generated" id="151" name="Google Shape;151;p27"/>
          <p:cNvPicPr preferRelativeResize="0"/>
          <p:nvPr/>
        </p:nvPicPr>
        <p:blipFill rotWithShape="1">
          <a:blip r:embed="rId4">
            <a:alphaModFix amt="85000"/>
          </a:blip>
          <a:srcRect b="0" l="0" r="0" t="0"/>
          <a:stretch/>
        </p:blipFill>
        <p:spPr>
          <a:xfrm>
            <a:off x="5334000" y="-110091"/>
            <a:ext cx="3810000" cy="2728913"/>
          </a:xfrm>
          <a:prstGeom prst="rect">
            <a:avLst/>
          </a:prstGeom>
          <a:noFill/>
          <a:ln>
            <a:noFill/>
          </a:ln>
        </p:spPr>
      </p:pic>
      <p:cxnSp>
        <p:nvCxnSpPr>
          <p:cNvPr id="152" name="Google Shape;152;p27"/>
          <p:cNvCxnSpPr/>
          <p:nvPr/>
        </p:nvCxnSpPr>
        <p:spPr>
          <a:xfrm>
            <a:off x="5334000" y="0"/>
            <a:ext cx="0" cy="514350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p:nvPr/>
        </p:nvSpPr>
        <p:spPr>
          <a:xfrm>
            <a:off x="0" y="0"/>
            <a:ext cx="9196388" cy="5186363"/>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159" name="Google Shape;159;p28"/>
          <p:cNvPicPr preferRelativeResize="0"/>
          <p:nvPr/>
        </p:nvPicPr>
        <p:blipFill rotWithShape="1">
          <a:blip r:embed="rId3">
            <a:alphaModFix amt="20000"/>
          </a:blip>
          <a:srcRect b="0" l="0" r="0" t="0"/>
          <a:stretch/>
        </p:blipFill>
        <p:spPr>
          <a:xfrm flipH="1">
            <a:off x="-58311" y="-26362"/>
            <a:ext cx="9407098" cy="4613912"/>
          </a:xfrm>
          <a:prstGeom prst="rect">
            <a:avLst/>
          </a:prstGeom>
          <a:noFill/>
          <a:ln>
            <a:noFill/>
          </a:ln>
        </p:spPr>
      </p:pic>
      <p:sp>
        <p:nvSpPr>
          <p:cNvPr id="160" name="Google Shape;160;p28"/>
          <p:cNvSpPr txBox="1"/>
          <p:nvPr>
            <p:ph idx="1" type="body"/>
          </p:nvPr>
        </p:nvSpPr>
        <p:spPr>
          <a:xfrm>
            <a:off x="661988" y="2159760"/>
            <a:ext cx="7535636" cy="1702627"/>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0"/>
              </a:spcBef>
              <a:spcAft>
                <a:spcPts val="0"/>
              </a:spcAft>
              <a:buClr>
                <a:schemeClr val="dk1"/>
              </a:buClr>
              <a:buSzPts val="2300"/>
              <a:buNone/>
            </a:pPr>
            <a:r>
              <a:rPr b="1" lang="en" sz="2300">
                <a:latin typeface="Arial"/>
                <a:ea typeface="Arial"/>
                <a:cs typeface="Arial"/>
                <a:sym typeface="Arial"/>
              </a:rPr>
              <a:t>Targeted Teacher Sessions</a:t>
            </a:r>
            <a:endParaRPr/>
          </a:p>
          <a:p>
            <a:pPr indent="0" lvl="0" marL="0" rtl="0" algn="l">
              <a:lnSpc>
                <a:spcPct val="150000"/>
              </a:lnSpc>
              <a:spcBef>
                <a:spcPts val="800"/>
              </a:spcBef>
              <a:spcAft>
                <a:spcPts val="0"/>
              </a:spcAft>
              <a:buClr>
                <a:schemeClr val="dk1"/>
              </a:buClr>
              <a:buSzPts val="2300"/>
              <a:buNone/>
            </a:pPr>
            <a:r>
              <a:rPr b="1" lang="en" sz="2300">
                <a:latin typeface="Arial"/>
                <a:ea typeface="Arial"/>
                <a:cs typeface="Arial"/>
                <a:sym typeface="Arial"/>
              </a:rPr>
              <a:t>Teacher Community (External)</a:t>
            </a:r>
            <a:endParaRPr/>
          </a:p>
          <a:p>
            <a:pPr indent="0" lvl="0" marL="0" rtl="0" algn="l">
              <a:lnSpc>
                <a:spcPct val="150000"/>
              </a:lnSpc>
              <a:spcBef>
                <a:spcPts val="800"/>
              </a:spcBef>
              <a:spcAft>
                <a:spcPts val="0"/>
              </a:spcAft>
              <a:buClr>
                <a:schemeClr val="dk1"/>
              </a:buClr>
              <a:buSzPts val="2300"/>
              <a:buNone/>
            </a:pPr>
            <a:r>
              <a:rPr b="1" lang="en" sz="2300">
                <a:latin typeface="Arial"/>
                <a:ea typeface="Arial"/>
                <a:cs typeface="Arial"/>
                <a:sym typeface="Arial"/>
              </a:rPr>
              <a:t>Teacher-Focused Coaching/Support</a:t>
            </a:r>
            <a:endParaRPr/>
          </a:p>
        </p:txBody>
      </p:sp>
      <p:sp>
        <p:nvSpPr>
          <p:cNvPr id="161" name="Google Shape;161;p28"/>
          <p:cNvSpPr txBox="1"/>
          <p:nvPr/>
        </p:nvSpPr>
        <p:spPr>
          <a:xfrm>
            <a:off x="327488" y="4666635"/>
            <a:ext cx="7163261" cy="306817"/>
          </a:xfrm>
          <a:prstGeom prst="rect">
            <a:avLst/>
          </a:prstGeom>
          <a:noFill/>
          <a:ln>
            <a:noFill/>
          </a:ln>
        </p:spPr>
        <p:txBody>
          <a:bodyPr anchorCtr="0" anchor="t" bIns="34275" lIns="68575" spcFirstLastPara="1" rIns="68575" wrap="square" tIns="34275">
            <a:normAutofit/>
          </a:bodyPr>
          <a:lstStyle/>
          <a:p>
            <a:pPr indent="0" lvl="0" marL="0" marR="0" rtl="0" algn="l">
              <a:lnSpc>
                <a:spcPct val="107000"/>
              </a:lnSpc>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RESPONSIVE </a:t>
            </a:r>
            <a:r>
              <a:rPr b="1" lang="en" sz="1100">
                <a:solidFill>
                  <a:srgbClr val="920000"/>
                </a:solidFill>
                <a:latin typeface="Arial"/>
                <a:ea typeface="Arial"/>
                <a:cs typeface="Arial"/>
                <a:sym typeface="Arial"/>
              </a:rPr>
              <a:t>SUPPORT</a:t>
            </a:r>
            <a:r>
              <a:rPr lang="en" sz="1100">
                <a:solidFill>
                  <a:schemeClr val="dk1"/>
                </a:solidFill>
                <a:latin typeface="Arial"/>
                <a:ea typeface="Arial"/>
                <a:cs typeface="Arial"/>
                <a:sym typeface="Arial"/>
              </a:rPr>
              <a:t> | GOALS-BASED </a:t>
            </a:r>
            <a:r>
              <a:rPr b="1" lang="en" sz="1100">
                <a:solidFill>
                  <a:srgbClr val="920000"/>
                </a:solidFill>
                <a:latin typeface="Arial"/>
                <a:ea typeface="Arial"/>
                <a:cs typeface="Arial"/>
                <a:sym typeface="Arial"/>
              </a:rPr>
              <a:t>COACHING</a:t>
            </a:r>
            <a:r>
              <a:rPr lang="en" sz="1100">
                <a:solidFill>
                  <a:schemeClr val="dk1"/>
                </a:solidFill>
                <a:latin typeface="Arial"/>
                <a:ea typeface="Arial"/>
                <a:cs typeface="Arial"/>
                <a:sym typeface="Arial"/>
              </a:rPr>
              <a:t> | LEADERSHIP </a:t>
            </a:r>
            <a:r>
              <a:rPr b="1" lang="en" sz="1100">
                <a:solidFill>
                  <a:srgbClr val="920000"/>
                </a:solidFill>
                <a:latin typeface="Arial"/>
                <a:ea typeface="Arial"/>
                <a:cs typeface="Arial"/>
                <a:sym typeface="Arial"/>
              </a:rPr>
              <a:t>DEVELOPMENT</a:t>
            </a:r>
            <a:endParaRPr b="1" sz="1100">
              <a:solidFill>
                <a:srgbClr val="920000"/>
              </a:solidFill>
              <a:latin typeface="Arial"/>
              <a:ea typeface="Arial"/>
              <a:cs typeface="Arial"/>
              <a:sym typeface="Arial"/>
            </a:endParaRPr>
          </a:p>
        </p:txBody>
      </p:sp>
      <p:grpSp>
        <p:nvGrpSpPr>
          <p:cNvPr id="162" name="Google Shape;162;p28"/>
          <p:cNvGrpSpPr/>
          <p:nvPr/>
        </p:nvGrpSpPr>
        <p:grpSpPr>
          <a:xfrm>
            <a:off x="7270937" y="4613912"/>
            <a:ext cx="1716463" cy="447422"/>
            <a:chOff x="9567583" y="5983698"/>
            <a:chExt cx="2288618" cy="596563"/>
          </a:xfrm>
        </p:grpSpPr>
        <p:sp>
          <p:nvSpPr>
            <p:cNvPr id="163" name="Google Shape;163;p28"/>
            <p:cNvSpPr/>
            <p:nvPr/>
          </p:nvSpPr>
          <p:spPr>
            <a:xfrm>
              <a:off x="9863418" y="5983698"/>
              <a:ext cx="1992783" cy="596563"/>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A black background with red text&#10;&#10;Description automatically generated" id="164" name="Google Shape;164;p28"/>
            <p:cNvPicPr preferRelativeResize="0"/>
            <p:nvPr/>
          </p:nvPicPr>
          <p:blipFill rotWithShape="1">
            <a:blip r:embed="rId4">
              <a:alphaModFix/>
            </a:blip>
            <a:srcRect b="0" l="0" r="0" t="0"/>
            <a:stretch/>
          </p:blipFill>
          <p:spPr>
            <a:xfrm>
              <a:off x="9567583" y="6118464"/>
              <a:ext cx="2187767" cy="359781"/>
            </a:xfrm>
            <a:prstGeom prst="rect">
              <a:avLst/>
            </a:prstGeom>
            <a:noFill/>
            <a:ln>
              <a:noFill/>
            </a:ln>
          </p:spPr>
        </p:pic>
      </p:grpSp>
      <p:pic>
        <p:nvPicPr>
          <p:cNvPr descr="A logo with text on it&#10;&#10;Description automatically generated" id="165" name="Google Shape;165;p28"/>
          <p:cNvPicPr preferRelativeResize="0"/>
          <p:nvPr/>
        </p:nvPicPr>
        <p:blipFill rotWithShape="1">
          <a:blip r:embed="rId5">
            <a:alphaModFix/>
          </a:blip>
          <a:srcRect b="0" l="0" r="0" t="0"/>
          <a:stretch/>
        </p:blipFill>
        <p:spPr>
          <a:xfrm>
            <a:off x="661988" y="580706"/>
            <a:ext cx="2967152" cy="13215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p:nvPr/>
        </p:nvSpPr>
        <p:spPr>
          <a:xfrm>
            <a:off x="-42862" y="0"/>
            <a:ext cx="9186863"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2" name="Google Shape;172;p29"/>
          <p:cNvSpPr txBox="1"/>
          <p:nvPr>
            <p:ph type="title"/>
          </p:nvPr>
        </p:nvSpPr>
        <p:spPr>
          <a:xfrm>
            <a:off x="319088" y="351243"/>
            <a:ext cx="7886700" cy="69524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A3838"/>
              </a:buClr>
              <a:buSzPts val="3300"/>
              <a:buFont typeface="Arial"/>
              <a:buNone/>
            </a:pPr>
            <a:r>
              <a:rPr lang="en">
                <a:latin typeface="Arial"/>
                <a:ea typeface="Arial"/>
                <a:cs typeface="Arial"/>
                <a:sym typeface="Arial"/>
              </a:rPr>
              <a:t>The CarolinaTIP Approach</a:t>
            </a:r>
            <a:endParaRPr/>
          </a:p>
        </p:txBody>
      </p:sp>
      <p:sp>
        <p:nvSpPr>
          <p:cNvPr id="173" name="Google Shape;173;p29"/>
          <p:cNvSpPr/>
          <p:nvPr/>
        </p:nvSpPr>
        <p:spPr>
          <a:xfrm>
            <a:off x="380717" y="1247776"/>
            <a:ext cx="3400708" cy="2895600"/>
          </a:xfrm>
          <a:prstGeom prst="homePlate">
            <a:avLst>
              <a:gd fmla="val 34257" name="adj"/>
            </a:avLst>
          </a:prstGeom>
          <a:solidFill>
            <a:srgbClr val="570008"/>
          </a:solidFill>
          <a:ln>
            <a:noFill/>
          </a:ln>
        </p:spPr>
        <p:txBody>
          <a:bodyPr anchorCtr="0" anchor="ctr" bIns="34275" lIns="68575" spcFirstLastPara="1" rIns="68575" wrap="square" tIns="34275">
            <a:noAutofit/>
          </a:bodyPr>
          <a:lstStyle/>
          <a:p>
            <a:pPr indent="0" lvl="0" marL="127000" marR="0" rtl="0" algn="l">
              <a:spcBef>
                <a:spcPts val="0"/>
              </a:spcBef>
              <a:spcAft>
                <a:spcPts val="0"/>
              </a:spcAft>
              <a:buNone/>
            </a:pPr>
            <a:r>
              <a:rPr b="1" lang="en" sz="1500">
                <a:solidFill>
                  <a:schemeClr val="lt1"/>
                </a:solidFill>
                <a:latin typeface="Monda"/>
                <a:ea typeface="Monda"/>
                <a:cs typeface="Monda"/>
                <a:sym typeface="Monda"/>
              </a:rPr>
              <a:t>Reaching &amp; Teaching </a:t>
            </a:r>
            <a:endParaRPr b="1" sz="1500">
              <a:solidFill>
                <a:schemeClr val="lt1"/>
              </a:solidFill>
              <a:latin typeface="Monda"/>
              <a:ea typeface="Monda"/>
              <a:cs typeface="Monda"/>
              <a:sym typeface="Monda"/>
            </a:endParaRPr>
          </a:p>
          <a:p>
            <a:pPr indent="0" lvl="0" marL="127000" marR="0" rtl="0" algn="l">
              <a:spcBef>
                <a:spcPts val="0"/>
              </a:spcBef>
              <a:spcAft>
                <a:spcPts val="0"/>
              </a:spcAft>
              <a:buNone/>
            </a:pPr>
            <a:r>
              <a:rPr b="1" lang="en" sz="1500">
                <a:solidFill>
                  <a:schemeClr val="lt1"/>
                </a:solidFill>
                <a:latin typeface="Monda"/>
                <a:ea typeface="Monda"/>
                <a:cs typeface="Monda"/>
                <a:sym typeface="Monda"/>
              </a:rPr>
              <a:t>All Students</a:t>
            </a:r>
            <a:endParaRPr sz="1100"/>
          </a:p>
          <a:p>
            <a:pPr indent="0" lvl="0" marL="127000" marR="0" rtl="0" algn="l">
              <a:spcBef>
                <a:spcPts val="0"/>
              </a:spcBef>
              <a:spcAft>
                <a:spcPts val="0"/>
              </a:spcAft>
              <a:buNone/>
            </a:pPr>
            <a:r>
              <a:rPr b="1" lang="en" sz="1400">
                <a:solidFill>
                  <a:schemeClr val="lt1"/>
                </a:solidFill>
                <a:latin typeface="Monda"/>
                <a:ea typeface="Monda"/>
                <a:cs typeface="Monda"/>
                <a:sym typeface="Monda"/>
              </a:rPr>
              <a:t>Classroom Management</a:t>
            </a:r>
            <a:endParaRPr sz="1100"/>
          </a:p>
          <a:p>
            <a:pPr indent="0" lvl="0" marL="127000" marR="0" rtl="0" algn="l">
              <a:spcBef>
                <a:spcPts val="0"/>
              </a:spcBef>
              <a:spcAft>
                <a:spcPts val="0"/>
              </a:spcAft>
              <a:buNone/>
            </a:pPr>
            <a:r>
              <a:t/>
            </a:r>
            <a:endParaRPr b="1" sz="1200">
              <a:solidFill>
                <a:schemeClr val="lt1"/>
              </a:solidFill>
              <a:latin typeface="Monda"/>
              <a:ea typeface="Monda"/>
              <a:cs typeface="Monda"/>
              <a:sym typeface="Monda"/>
            </a:endParaRPr>
          </a:p>
          <a:p>
            <a:pPr indent="0" lvl="0" marL="127000" marR="0" rtl="0" algn="l">
              <a:spcBef>
                <a:spcPts val="0"/>
              </a:spcBef>
              <a:spcAft>
                <a:spcPts val="0"/>
              </a:spcAft>
              <a:buNone/>
            </a:pPr>
            <a:r>
              <a:t/>
            </a:r>
            <a:endParaRPr b="1" sz="1200">
              <a:solidFill>
                <a:schemeClr val="lt1"/>
              </a:solidFill>
              <a:latin typeface="Monda"/>
              <a:ea typeface="Monda"/>
              <a:cs typeface="Monda"/>
              <a:sym typeface="Monda"/>
            </a:endParaRPr>
          </a:p>
          <a:p>
            <a:pPr indent="0" lvl="0" marL="127000" marR="0" rtl="0" algn="l">
              <a:spcBef>
                <a:spcPts val="0"/>
              </a:spcBef>
              <a:spcAft>
                <a:spcPts val="0"/>
              </a:spcAft>
              <a:buNone/>
            </a:pPr>
            <a:r>
              <a:rPr lang="en" sz="1500">
                <a:solidFill>
                  <a:schemeClr val="lt1"/>
                </a:solidFill>
                <a:latin typeface="Monda"/>
                <a:ea typeface="Monda"/>
                <a:cs typeface="Monda"/>
                <a:sym typeface="Monda"/>
              </a:rPr>
              <a:t>Responsive Support</a:t>
            </a:r>
            <a:endParaRPr sz="1100"/>
          </a:p>
        </p:txBody>
      </p:sp>
      <p:sp>
        <p:nvSpPr>
          <p:cNvPr id="174" name="Google Shape;174;p29"/>
          <p:cNvSpPr/>
          <p:nvPr/>
        </p:nvSpPr>
        <p:spPr>
          <a:xfrm>
            <a:off x="2176268" y="1247775"/>
            <a:ext cx="4175131" cy="2895600"/>
          </a:xfrm>
          <a:prstGeom prst="chevron">
            <a:avLst>
              <a:gd fmla="val 33862" name="adj"/>
            </a:avLst>
          </a:prstGeom>
          <a:solidFill>
            <a:srgbClr val="73000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500">
                <a:solidFill>
                  <a:schemeClr val="lt1"/>
                </a:solidFill>
                <a:latin typeface="Monda"/>
                <a:ea typeface="Monda"/>
                <a:cs typeface="Monda"/>
                <a:sym typeface="Monda"/>
              </a:rPr>
              <a:t>Growing with Intention</a:t>
            </a:r>
            <a:endParaRPr sz="1100"/>
          </a:p>
          <a:p>
            <a:pPr indent="0" lvl="0" marL="0" marR="0" rtl="0" algn="l">
              <a:spcBef>
                <a:spcPts val="0"/>
              </a:spcBef>
              <a:spcAft>
                <a:spcPts val="0"/>
              </a:spcAft>
              <a:buNone/>
            </a:pPr>
            <a:r>
              <a:rPr b="1" lang="en" sz="1400">
                <a:solidFill>
                  <a:schemeClr val="lt1"/>
                </a:solidFill>
                <a:latin typeface="Monda"/>
                <a:ea typeface="Monda"/>
                <a:cs typeface="Monda"/>
                <a:sym typeface="Monda"/>
              </a:rPr>
              <a:t>Teacher Identity</a:t>
            </a:r>
            <a:endParaRPr sz="1100"/>
          </a:p>
          <a:p>
            <a:pPr indent="0" lvl="0" marL="0" marR="0" rtl="0" algn="l">
              <a:spcBef>
                <a:spcPts val="0"/>
              </a:spcBef>
              <a:spcAft>
                <a:spcPts val="0"/>
              </a:spcAft>
              <a:buNone/>
            </a:pPr>
            <a:r>
              <a:t/>
            </a:r>
            <a:endParaRPr b="1" sz="1200">
              <a:solidFill>
                <a:schemeClr val="lt1"/>
              </a:solidFill>
              <a:latin typeface="Monda"/>
              <a:ea typeface="Monda"/>
              <a:cs typeface="Monda"/>
              <a:sym typeface="Monda"/>
            </a:endParaRPr>
          </a:p>
          <a:p>
            <a:pPr indent="0" lvl="0" marL="0" marR="0" rtl="0" algn="l">
              <a:spcBef>
                <a:spcPts val="0"/>
              </a:spcBef>
              <a:spcAft>
                <a:spcPts val="0"/>
              </a:spcAft>
              <a:buNone/>
            </a:pPr>
            <a:r>
              <a:t/>
            </a:r>
            <a:endParaRPr b="1" sz="1200">
              <a:solidFill>
                <a:schemeClr val="lt1"/>
              </a:solidFill>
              <a:latin typeface="Monda"/>
              <a:ea typeface="Monda"/>
              <a:cs typeface="Monda"/>
              <a:sym typeface="Monda"/>
            </a:endParaRPr>
          </a:p>
          <a:p>
            <a:pPr indent="0" lvl="0" marL="0" marR="0" rtl="0" algn="l">
              <a:spcBef>
                <a:spcPts val="0"/>
              </a:spcBef>
              <a:spcAft>
                <a:spcPts val="0"/>
              </a:spcAft>
              <a:buNone/>
            </a:pPr>
            <a:r>
              <a:rPr lang="en" sz="1500">
                <a:solidFill>
                  <a:schemeClr val="lt1"/>
                </a:solidFill>
                <a:latin typeface="Monda"/>
                <a:ea typeface="Monda"/>
                <a:cs typeface="Monda"/>
                <a:sym typeface="Monda"/>
              </a:rPr>
              <a:t>Responsive Support</a:t>
            </a:r>
            <a:endParaRPr sz="2100">
              <a:solidFill>
                <a:schemeClr val="lt1"/>
              </a:solidFill>
              <a:latin typeface="Monda"/>
              <a:ea typeface="Monda"/>
              <a:cs typeface="Monda"/>
              <a:sym typeface="Monda"/>
            </a:endParaRPr>
          </a:p>
        </p:txBody>
      </p:sp>
      <p:sp>
        <p:nvSpPr>
          <p:cNvPr id="175" name="Google Shape;175;p29"/>
          <p:cNvSpPr/>
          <p:nvPr/>
        </p:nvSpPr>
        <p:spPr>
          <a:xfrm>
            <a:off x="5015836" y="1247775"/>
            <a:ext cx="4004339" cy="2895600"/>
          </a:xfrm>
          <a:prstGeom prst="chevron">
            <a:avLst>
              <a:gd fmla="val 34212" name="adj"/>
            </a:avLst>
          </a:prstGeom>
          <a:solidFill>
            <a:srgbClr val="844247"/>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 sz="1500">
                <a:solidFill>
                  <a:schemeClr val="lt1"/>
                </a:solidFill>
                <a:latin typeface="Monda"/>
                <a:ea typeface="Monda"/>
                <a:cs typeface="Monda"/>
                <a:sym typeface="Monda"/>
              </a:rPr>
              <a:t>Developing as a Leader</a:t>
            </a:r>
            <a:endParaRPr sz="1100"/>
          </a:p>
          <a:p>
            <a:pPr indent="0" lvl="0" marL="0" marR="0" rtl="0" algn="l">
              <a:spcBef>
                <a:spcPts val="0"/>
              </a:spcBef>
              <a:spcAft>
                <a:spcPts val="0"/>
              </a:spcAft>
              <a:buNone/>
            </a:pPr>
            <a:r>
              <a:rPr b="1" lang="en" sz="1400">
                <a:solidFill>
                  <a:schemeClr val="lt1"/>
                </a:solidFill>
                <a:latin typeface="Monda"/>
                <a:ea typeface="Monda"/>
                <a:cs typeface="Monda"/>
                <a:sym typeface="Monda"/>
              </a:rPr>
              <a:t>Leadership Skills</a:t>
            </a:r>
            <a:endParaRPr sz="1100"/>
          </a:p>
          <a:p>
            <a:pPr indent="0" lvl="0" marL="0" marR="0" rtl="0" algn="l">
              <a:spcBef>
                <a:spcPts val="0"/>
              </a:spcBef>
              <a:spcAft>
                <a:spcPts val="0"/>
              </a:spcAft>
              <a:buNone/>
            </a:pPr>
            <a:r>
              <a:t/>
            </a:r>
            <a:endParaRPr b="1" sz="1200">
              <a:solidFill>
                <a:schemeClr val="lt1"/>
              </a:solidFill>
              <a:latin typeface="Monda"/>
              <a:ea typeface="Monda"/>
              <a:cs typeface="Monda"/>
              <a:sym typeface="Monda"/>
            </a:endParaRPr>
          </a:p>
          <a:p>
            <a:pPr indent="0" lvl="0" marL="0" marR="0" rtl="0" algn="l">
              <a:spcBef>
                <a:spcPts val="0"/>
              </a:spcBef>
              <a:spcAft>
                <a:spcPts val="0"/>
              </a:spcAft>
              <a:buNone/>
            </a:pPr>
            <a:r>
              <a:t/>
            </a:r>
            <a:endParaRPr b="1" sz="1200">
              <a:solidFill>
                <a:schemeClr val="lt1"/>
              </a:solidFill>
              <a:latin typeface="Monda"/>
              <a:ea typeface="Monda"/>
              <a:cs typeface="Monda"/>
              <a:sym typeface="Monda"/>
            </a:endParaRPr>
          </a:p>
          <a:p>
            <a:pPr indent="0" lvl="0" marL="0" marR="0" rtl="0" algn="l">
              <a:spcBef>
                <a:spcPts val="0"/>
              </a:spcBef>
              <a:spcAft>
                <a:spcPts val="0"/>
              </a:spcAft>
              <a:buNone/>
            </a:pPr>
            <a:r>
              <a:rPr lang="en" sz="1500">
                <a:solidFill>
                  <a:schemeClr val="lt1"/>
                </a:solidFill>
                <a:latin typeface="Monda"/>
                <a:ea typeface="Monda"/>
                <a:cs typeface="Monda"/>
                <a:sym typeface="Monda"/>
              </a:rPr>
              <a:t>Responsive Support</a:t>
            </a:r>
            <a:endParaRPr sz="1100"/>
          </a:p>
        </p:txBody>
      </p:sp>
      <p:sp>
        <p:nvSpPr>
          <p:cNvPr id="176" name="Google Shape;176;p29"/>
          <p:cNvSpPr txBox="1"/>
          <p:nvPr/>
        </p:nvSpPr>
        <p:spPr>
          <a:xfrm>
            <a:off x="1761852" y="3413187"/>
            <a:ext cx="581298" cy="1084913"/>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6600">
                <a:solidFill>
                  <a:srgbClr val="AEABAB"/>
                </a:solidFill>
                <a:latin typeface="Monda"/>
                <a:ea typeface="Monda"/>
                <a:cs typeface="Monda"/>
                <a:sym typeface="Monda"/>
              </a:rPr>
              <a:t>1</a:t>
            </a:r>
            <a:endParaRPr sz="1100"/>
          </a:p>
        </p:txBody>
      </p:sp>
      <p:sp>
        <p:nvSpPr>
          <p:cNvPr id="177" name="Google Shape;177;p29"/>
          <p:cNvSpPr txBox="1"/>
          <p:nvPr/>
        </p:nvSpPr>
        <p:spPr>
          <a:xfrm>
            <a:off x="4436333" y="3413187"/>
            <a:ext cx="351875" cy="1084913"/>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6600">
                <a:solidFill>
                  <a:srgbClr val="AEABAB"/>
                </a:solidFill>
                <a:latin typeface="Monda"/>
                <a:ea typeface="Monda"/>
                <a:cs typeface="Monda"/>
                <a:sym typeface="Monda"/>
              </a:rPr>
              <a:t>2</a:t>
            </a:r>
            <a:endParaRPr sz="1100"/>
          </a:p>
        </p:txBody>
      </p:sp>
      <p:sp>
        <p:nvSpPr>
          <p:cNvPr id="178" name="Google Shape;178;p29"/>
          <p:cNvSpPr txBox="1"/>
          <p:nvPr/>
        </p:nvSpPr>
        <p:spPr>
          <a:xfrm>
            <a:off x="7263214" y="3413187"/>
            <a:ext cx="351874" cy="1084913"/>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6600">
                <a:solidFill>
                  <a:srgbClr val="AEABAB"/>
                </a:solidFill>
                <a:latin typeface="Monda"/>
                <a:ea typeface="Monda"/>
                <a:cs typeface="Monda"/>
                <a:sym typeface="Monda"/>
              </a:rPr>
              <a:t>3</a:t>
            </a:r>
            <a:endParaRPr sz="1100"/>
          </a:p>
        </p:txBody>
      </p:sp>
      <p:sp>
        <p:nvSpPr>
          <p:cNvPr id="179" name="Google Shape;179;p29"/>
          <p:cNvSpPr txBox="1"/>
          <p:nvPr/>
        </p:nvSpPr>
        <p:spPr>
          <a:xfrm>
            <a:off x="380717" y="4615961"/>
            <a:ext cx="7163261" cy="306817"/>
          </a:xfrm>
          <a:prstGeom prst="rect">
            <a:avLst/>
          </a:prstGeom>
          <a:noFill/>
          <a:ln>
            <a:noFill/>
          </a:ln>
        </p:spPr>
        <p:txBody>
          <a:bodyPr anchorCtr="0" anchor="t" bIns="34275" lIns="68575" spcFirstLastPara="1" rIns="68575" wrap="square" tIns="34275">
            <a:normAutofit/>
          </a:bodyPr>
          <a:lstStyle/>
          <a:p>
            <a:pPr indent="0" lvl="0" marL="0" marR="0" rtl="0" algn="l">
              <a:lnSpc>
                <a:spcPct val="107000"/>
              </a:lnSpc>
              <a:spcBef>
                <a:spcPts val="0"/>
              </a:spcBef>
              <a:spcAft>
                <a:spcPts val="0"/>
              </a:spcAft>
              <a:buClr>
                <a:schemeClr val="dk1"/>
              </a:buClr>
              <a:buSzPts val="1100"/>
              <a:buFont typeface="Arial"/>
              <a:buNone/>
            </a:pPr>
            <a:r>
              <a:rPr lang="en" sz="1100">
                <a:solidFill>
                  <a:schemeClr val="dk1"/>
                </a:solidFill>
                <a:latin typeface="Arial"/>
                <a:ea typeface="Arial"/>
                <a:cs typeface="Arial"/>
                <a:sym typeface="Arial"/>
              </a:rPr>
              <a:t>RESPONSIVE </a:t>
            </a:r>
            <a:r>
              <a:rPr b="1" lang="en" sz="1100">
                <a:solidFill>
                  <a:srgbClr val="920000"/>
                </a:solidFill>
                <a:latin typeface="Arial"/>
                <a:ea typeface="Arial"/>
                <a:cs typeface="Arial"/>
                <a:sym typeface="Arial"/>
              </a:rPr>
              <a:t>SUPPORT</a:t>
            </a:r>
            <a:r>
              <a:rPr lang="en" sz="1100">
                <a:solidFill>
                  <a:schemeClr val="dk1"/>
                </a:solidFill>
                <a:latin typeface="Arial"/>
                <a:ea typeface="Arial"/>
                <a:cs typeface="Arial"/>
                <a:sym typeface="Arial"/>
              </a:rPr>
              <a:t> | GOALS-BASED </a:t>
            </a:r>
            <a:r>
              <a:rPr b="1" lang="en" sz="1100">
                <a:solidFill>
                  <a:srgbClr val="920000"/>
                </a:solidFill>
                <a:latin typeface="Arial"/>
                <a:ea typeface="Arial"/>
                <a:cs typeface="Arial"/>
                <a:sym typeface="Arial"/>
              </a:rPr>
              <a:t>COACHING</a:t>
            </a:r>
            <a:r>
              <a:rPr lang="en" sz="1100">
                <a:solidFill>
                  <a:schemeClr val="dk1"/>
                </a:solidFill>
                <a:latin typeface="Arial"/>
                <a:ea typeface="Arial"/>
                <a:cs typeface="Arial"/>
                <a:sym typeface="Arial"/>
              </a:rPr>
              <a:t> | LEADERSHIP </a:t>
            </a:r>
            <a:r>
              <a:rPr b="1" lang="en" sz="1100">
                <a:solidFill>
                  <a:srgbClr val="920000"/>
                </a:solidFill>
                <a:latin typeface="Arial"/>
                <a:ea typeface="Arial"/>
                <a:cs typeface="Arial"/>
                <a:sym typeface="Arial"/>
              </a:rPr>
              <a:t>DEVELOPMENT</a:t>
            </a:r>
            <a:endParaRPr b="1" sz="1100">
              <a:solidFill>
                <a:srgbClr val="920000"/>
              </a:solidFill>
              <a:latin typeface="Arial"/>
              <a:ea typeface="Arial"/>
              <a:cs typeface="Arial"/>
              <a:sym typeface="Arial"/>
            </a:endParaRPr>
          </a:p>
        </p:txBody>
      </p:sp>
      <p:grpSp>
        <p:nvGrpSpPr>
          <p:cNvPr id="180" name="Google Shape;180;p29"/>
          <p:cNvGrpSpPr/>
          <p:nvPr/>
        </p:nvGrpSpPr>
        <p:grpSpPr>
          <a:xfrm>
            <a:off x="7204262" y="4551867"/>
            <a:ext cx="1716463" cy="447422"/>
            <a:chOff x="9567583" y="5983698"/>
            <a:chExt cx="2288618" cy="596563"/>
          </a:xfrm>
        </p:grpSpPr>
        <p:sp>
          <p:nvSpPr>
            <p:cNvPr id="181" name="Google Shape;181;p29"/>
            <p:cNvSpPr/>
            <p:nvPr/>
          </p:nvSpPr>
          <p:spPr>
            <a:xfrm>
              <a:off x="9863418" y="5983698"/>
              <a:ext cx="1992783" cy="596563"/>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A black background with red text&#10;&#10;Description automatically generated" id="182" name="Google Shape;182;p29"/>
            <p:cNvPicPr preferRelativeResize="0"/>
            <p:nvPr/>
          </p:nvPicPr>
          <p:blipFill rotWithShape="1">
            <a:blip r:embed="rId3">
              <a:alphaModFix/>
            </a:blip>
            <a:srcRect b="0" l="0" r="0" t="0"/>
            <a:stretch/>
          </p:blipFill>
          <p:spPr>
            <a:xfrm>
              <a:off x="9567583" y="6118464"/>
              <a:ext cx="2187767" cy="359781"/>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p:nvPr/>
        </p:nvSpPr>
        <p:spPr>
          <a:xfrm>
            <a:off x="0" y="0"/>
            <a:ext cx="9144000" cy="514350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189" name="Google Shape;189;p30"/>
          <p:cNvPicPr preferRelativeResize="0"/>
          <p:nvPr/>
        </p:nvPicPr>
        <p:blipFill rotWithShape="1">
          <a:blip r:embed="rId3">
            <a:alphaModFix/>
          </a:blip>
          <a:srcRect b="0" l="-31" r="0" t="-286"/>
          <a:stretch/>
        </p:blipFill>
        <p:spPr>
          <a:xfrm>
            <a:off x="-126286" y="-77737"/>
            <a:ext cx="9270286" cy="4372774"/>
          </a:xfrm>
          <a:prstGeom prst="rect">
            <a:avLst/>
          </a:prstGeom>
          <a:noFill/>
          <a:ln>
            <a:noFill/>
          </a:ln>
        </p:spPr>
      </p:pic>
      <p:sp>
        <p:nvSpPr>
          <p:cNvPr id="190" name="Google Shape;190;p30"/>
          <p:cNvSpPr txBox="1"/>
          <p:nvPr>
            <p:ph type="title"/>
          </p:nvPr>
        </p:nvSpPr>
        <p:spPr>
          <a:xfrm>
            <a:off x="1463035" y="196869"/>
            <a:ext cx="6217928" cy="1204585"/>
          </a:xfrm>
          <a:prstGeom prst="rect">
            <a:avLst/>
          </a:prstGeom>
          <a:noFill/>
          <a:ln>
            <a:noFill/>
          </a:ln>
        </p:spPr>
        <p:txBody>
          <a:bodyPr anchorCtr="0" anchor="ctr" bIns="34275" lIns="68575" spcFirstLastPara="1" rIns="68575" wrap="square" tIns="34275">
            <a:normAutofit/>
          </a:bodyPr>
          <a:lstStyle/>
          <a:p>
            <a:pPr indent="0" lvl="0" marL="0" rtl="0" algn="l">
              <a:lnSpc>
                <a:spcPct val="100000"/>
              </a:lnSpc>
              <a:spcBef>
                <a:spcPts val="0"/>
              </a:spcBef>
              <a:spcAft>
                <a:spcPts val="0"/>
              </a:spcAft>
              <a:buClr>
                <a:srgbClr val="730009"/>
              </a:buClr>
              <a:buSzPts val="3000"/>
              <a:buFont typeface="Arial"/>
              <a:buNone/>
            </a:pPr>
            <a:r>
              <a:rPr b="1" lang="en" sz="3000">
                <a:solidFill>
                  <a:srgbClr val="730009"/>
                </a:solidFill>
                <a:latin typeface="Avenir"/>
                <a:ea typeface="Avenir"/>
                <a:cs typeface="Avenir"/>
                <a:sym typeface="Avenir"/>
              </a:rPr>
              <a:t>CarolinaTIP: A proven solution for teacher retention in South Carolina</a:t>
            </a:r>
            <a:endParaRPr b="1">
              <a:solidFill>
                <a:srgbClr val="730009"/>
              </a:solidFill>
              <a:latin typeface="Avenir"/>
              <a:ea typeface="Avenir"/>
              <a:cs typeface="Avenir"/>
              <a:sym typeface="Avenir"/>
            </a:endParaRPr>
          </a:p>
        </p:txBody>
      </p:sp>
      <p:pic>
        <p:nvPicPr>
          <p:cNvPr id="191" name="Google Shape;191;p30"/>
          <p:cNvPicPr preferRelativeResize="0"/>
          <p:nvPr/>
        </p:nvPicPr>
        <p:blipFill rotWithShape="1">
          <a:blip r:embed="rId4">
            <a:alphaModFix/>
          </a:blip>
          <a:srcRect b="0" l="0" r="0" t="0"/>
          <a:stretch/>
        </p:blipFill>
        <p:spPr>
          <a:xfrm>
            <a:off x="7521368" y="4393166"/>
            <a:ext cx="1381592" cy="652204"/>
          </a:xfrm>
          <a:prstGeom prst="rect">
            <a:avLst/>
          </a:prstGeom>
          <a:noFill/>
          <a:ln>
            <a:noFill/>
          </a:ln>
        </p:spPr>
      </p:pic>
      <p:sp>
        <p:nvSpPr>
          <p:cNvPr id="192" name="Google Shape;192;p30"/>
          <p:cNvSpPr txBox="1"/>
          <p:nvPr/>
        </p:nvSpPr>
        <p:spPr>
          <a:xfrm>
            <a:off x="179127" y="4372774"/>
            <a:ext cx="5975652" cy="57628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rgbClr val="3A3838"/>
              </a:buClr>
              <a:buSzPts val="2400"/>
              <a:buFont typeface="Arial"/>
              <a:buNone/>
            </a:pPr>
            <a:r>
              <a:rPr lang="en" sz="2400" cap="none">
                <a:solidFill>
                  <a:srgbClr val="3A3838"/>
                </a:solidFill>
                <a:latin typeface="Arial"/>
                <a:ea typeface="Arial"/>
                <a:cs typeface="Arial"/>
                <a:sym typeface="Arial"/>
              </a:rPr>
              <a:t>Program Development &amp; Evaluation</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99" name="Google Shape;199;p31"/>
          <p:cNvSpPr txBox="1"/>
          <p:nvPr>
            <p:ph type="title"/>
          </p:nvPr>
        </p:nvSpPr>
        <p:spPr>
          <a:xfrm>
            <a:off x="2842463" y="0"/>
            <a:ext cx="4806950" cy="1275434"/>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3A3838"/>
              </a:buClr>
              <a:buSzPts val="3300"/>
              <a:buFont typeface="Arial"/>
              <a:buNone/>
            </a:pPr>
            <a:r>
              <a:rPr lang="en">
                <a:latin typeface="Arial"/>
                <a:ea typeface="Arial"/>
                <a:cs typeface="Arial"/>
                <a:sym typeface="Arial"/>
              </a:rPr>
              <a:t>Data Outcome Highlights</a:t>
            </a:r>
            <a:endParaRPr/>
          </a:p>
        </p:txBody>
      </p:sp>
      <p:sp>
        <p:nvSpPr>
          <p:cNvPr id="200" name="Google Shape;200;p31"/>
          <p:cNvSpPr txBox="1"/>
          <p:nvPr>
            <p:ph idx="1" type="body"/>
          </p:nvPr>
        </p:nvSpPr>
        <p:spPr>
          <a:xfrm>
            <a:off x="2886868" y="921852"/>
            <a:ext cx="5628482" cy="3752663"/>
          </a:xfrm>
          <a:prstGeom prst="rect">
            <a:avLst/>
          </a:prstGeom>
          <a:noFill/>
          <a:ln>
            <a:noFill/>
          </a:ln>
        </p:spPr>
        <p:txBody>
          <a:bodyPr anchorCtr="0" anchor="t" bIns="34275" lIns="68575" spcFirstLastPara="1" rIns="68575" wrap="square" tIns="34275">
            <a:noAutofit/>
          </a:bodyPr>
          <a:lstStyle/>
          <a:p>
            <a:pPr indent="0" lvl="0" marL="0" rtl="0" algn="l">
              <a:lnSpc>
                <a:spcPct val="160000"/>
              </a:lnSpc>
              <a:spcBef>
                <a:spcPts val="0"/>
              </a:spcBef>
              <a:spcAft>
                <a:spcPts val="0"/>
              </a:spcAft>
              <a:buClr>
                <a:schemeClr val="dk1"/>
              </a:buClr>
              <a:buSzPts val="1700"/>
              <a:buNone/>
            </a:pPr>
            <a:r>
              <a:rPr lang="en" sz="1700">
                <a:latin typeface="Arial"/>
                <a:ea typeface="Arial"/>
                <a:cs typeface="Arial"/>
                <a:sym typeface="Arial"/>
              </a:rPr>
              <a:t>Program Evaluators hear from participating teachers that the most valuable aspects of the program are:</a:t>
            </a:r>
            <a:endParaRPr/>
          </a:p>
          <a:p>
            <a:pPr indent="-349250" lvl="0" marL="342900" rtl="0" algn="l">
              <a:lnSpc>
                <a:spcPct val="160000"/>
              </a:lnSpc>
              <a:spcBef>
                <a:spcPts val="800"/>
              </a:spcBef>
              <a:spcAft>
                <a:spcPts val="0"/>
              </a:spcAft>
              <a:buClr>
                <a:schemeClr val="dk1"/>
              </a:buClr>
              <a:buSzPts val="1700"/>
              <a:buFont typeface="Arial Black"/>
              <a:buAutoNum type="arabicPeriod"/>
            </a:pPr>
            <a:r>
              <a:rPr lang="en" sz="1700">
                <a:latin typeface="Arial"/>
                <a:ea typeface="Arial"/>
                <a:cs typeface="Arial"/>
                <a:sym typeface="Arial"/>
              </a:rPr>
              <a:t>CarolinaTIP is </a:t>
            </a:r>
            <a:r>
              <a:rPr b="1" lang="en" sz="1700">
                <a:latin typeface="Arial"/>
                <a:ea typeface="Arial"/>
                <a:cs typeface="Arial"/>
                <a:sym typeface="Arial"/>
              </a:rPr>
              <a:t>external.</a:t>
            </a:r>
            <a:r>
              <a:rPr lang="en" sz="1700">
                <a:latin typeface="Arial"/>
                <a:ea typeface="Arial"/>
                <a:cs typeface="Arial"/>
                <a:sym typeface="Arial"/>
              </a:rPr>
              <a:t> The coaching and teacher sessions provide a safe place to navigate challenges and receive individually responsive support.</a:t>
            </a:r>
            <a:endParaRPr/>
          </a:p>
          <a:p>
            <a:pPr indent="-349250" lvl="0" marL="342900" rtl="0" algn="l">
              <a:lnSpc>
                <a:spcPct val="160000"/>
              </a:lnSpc>
              <a:spcBef>
                <a:spcPts val="800"/>
              </a:spcBef>
              <a:spcAft>
                <a:spcPts val="0"/>
              </a:spcAft>
              <a:buClr>
                <a:schemeClr val="dk1"/>
              </a:buClr>
              <a:buSzPts val="1700"/>
              <a:buFont typeface="Arial Black"/>
              <a:buAutoNum type="arabicPeriod"/>
            </a:pPr>
            <a:r>
              <a:rPr lang="en" sz="1700">
                <a:latin typeface="Arial"/>
                <a:ea typeface="Arial"/>
                <a:cs typeface="Arial"/>
                <a:sym typeface="Arial"/>
              </a:rPr>
              <a:t>CarolinaTIP is </a:t>
            </a:r>
            <a:r>
              <a:rPr b="1" lang="en" sz="1700">
                <a:latin typeface="Arial"/>
                <a:ea typeface="Arial"/>
                <a:cs typeface="Arial"/>
                <a:sym typeface="Arial"/>
              </a:rPr>
              <a:t>teacher-focused</a:t>
            </a:r>
            <a:r>
              <a:rPr lang="en" sz="1700">
                <a:latin typeface="Arial"/>
                <a:ea typeface="Arial"/>
                <a:cs typeface="Arial"/>
                <a:sym typeface="Arial"/>
              </a:rPr>
              <a:t>. The program is dedicated to meeting their needs which enables them to feel more effective with their students in the classroom.</a:t>
            </a:r>
            <a:endParaRPr/>
          </a:p>
        </p:txBody>
      </p:sp>
      <p:grpSp>
        <p:nvGrpSpPr>
          <p:cNvPr id="201" name="Google Shape;201;p31"/>
          <p:cNvGrpSpPr/>
          <p:nvPr/>
        </p:nvGrpSpPr>
        <p:grpSpPr>
          <a:xfrm>
            <a:off x="6853238" y="4462463"/>
            <a:ext cx="2200275" cy="577450"/>
            <a:chOff x="9567583" y="5983698"/>
            <a:chExt cx="2288618" cy="596563"/>
          </a:xfrm>
        </p:grpSpPr>
        <p:sp>
          <p:nvSpPr>
            <p:cNvPr id="202" name="Google Shape;202;p31"/>
            <p:cNvSpPr/>
            <p:nvPr/>
          </p:nvSpPr>
          <p:spPr>
            <a:xfrm>
              <a:off x="9863418" y="5983698"/>
              <a:ext cx="1992783" cy="596563"/>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descr="A black background with red text&#10;&#10;Description automatically generated" id="203" name="Google Shape;203;p31"/>
            <p:cNvPicPr preferRelativeResize="0"/>
            <p:nvPr/>
          </p:nvPicPr>
          <p:blipFill rotWithShape="1">
            <a:blip r:embed="rId3">
              <a:alphaModFix/>
            </a:blip>
            <a:srcRect b="0" l="0" r="0" t="0"/>
            <a:stretch/>
          </p:blipFill>
          <p:spPr>
            <a:xfrm>
              <a:off x="9567583" y="6118464"/>
              <a:ext cx="2187767" cy="359781"/>
            </a:xfrm>
            <a:prstGeom prst="rect">
              <a:avLst/>
            </a:prstGeom>
            <a:noFill/>
            <a:ln>
              <a:noFill/>
            </a:ln>
          </p:spPr>
        </p:pic>
      </p:grpSp>
      <p:grpSp>
        <p:nvGrpSpPr>
          <p:cNvPr id="204" name="Google Shape;204;p31"/>
          <p:cNvGrpSpPr/>
          <p:nvPr/>
        </p:nvGrpSpPr>
        <p:grpSpPr>
          <a:xfrm>
            <a:off x="381360" y="445622"/>
            <a:ext cx="2270254" cy="4267747"/>
            <a:chOff x="407472" y="478520"/>
            <a:chExt cx="2174156" cy="4195995"/>
          </a:xfrm>
        </p:grpSpPr>
        <p:pic>
          <p:nvPicPr>
            <p:cNvPr descr="A white arrow with red text&#10;&#10;Description automatically generated" id="205" name="Google Shape;205;p31"/>
            <p:cNvPicPr preferRelativeResize="0"/>
            <p:nvPr/>
          </p:nvPicPr>
          <p:blipFill rotWithShape="1">
            <a:blip r:embed="rId4">
              <a:alphaModFix/>
            </a:blip>
            <a:srcRect b="0" l="0" r="0" t="0"/>
            <a:stretch/>
          </p:blipFill>
          <p:spPr>
            <a:xfrm>
              <a:off x="407472" y="478520"/>
              <a:ext cx="2174156" cy="1379548"/>
            </a:xfrm>
            <a:prstGeom prst="rect">
              <a:avLst/>
            </a:prstGeom>
            <a:noFill/>
            <a:ln>
              <a:noFill/>
            </a:ln>
          </p:spPr>
        </p:pic>
        <p:pic>
          <p:nvPicPr>
            <p:cNvPr descr="A white arrows with words on a red background&#10;&#10;Description automatically generated" id="206" name="Google Shape;206;p31"/>
            <p:cNvPicPr preferRelativeResize="0"/>
            <p:nvPr/>
          </p:nvPicPr>
          <p:blipFill rotWithShape="1">
            <a:blip r:embed="rId5">
              <a:alphaModFix/>
            </a:blip>
            <a:srcRect b="0" l="0" r="0" t="0"/>
            <a:stretch/>
          </p:blipFill>
          <p:spPr>
            <a:xfrm>
              <a:off x="407494" y="1781857"/>
              <a:ext cx="2165739" cy="2892658"/>
            </a:xfrm>
            <a:prstGeom prst="rect">
              <a:avLst/>
            </a:prstGeom>
            <a:noFill/>
            <a:ln>
              <a:noFill/>
            </a:ln>
          </p:spPr>
        </p:pic>
      </p:grpSp>
      <p:sp>
        <p:nvSpPr>
          <p:cNvPr id="207" name="Google Shape;207;p31"/>
          <p:cNvSpPr/>
          <p:nvPr/>
        </p:nvSpPr>
        <p:spPr>
          <a:xfrm>
            <a:off x="1150144" y="4524375"/>
            <a:ext cx="664369" cy="90488"/>
          </a:xfrm>
          <a:prstGeom prst="rect">
            <a:avLst/>
          </a:prstGeom>
          <a:solidFill>
            <a:srgbClr val="73000A"/>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p:nvPr/>
        </p:nvSpPr>
        <p:spPr>
          <a:xfrm>
            <a:off x="0" y="0"/>
            <a:ext cx="9686925" cy="5269566"/>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3" name="Google Shape;213;p32"/>
          <p:cNvSpPr/>
          <p:nvPr/>
        </p:nvSpPr>
        <p:spPr>
          <a:xfrm>
            <a:off x="7217954" y="4349445"/>
            <a:ext cx="1687685" cy="567136"/>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pic>
        <p:nvPicPr>
          <p:cNvPr id="214" name="Google Shape;214;p32"/>
          <p:cNvPicPr preferRelativeResize="0"/>
          <p:nvPr/>
        </p:nvPicPr>
        <p:blipFill rotWithShape="1">
          <a:blip r:embed="rId3">
            <a:alphaModFix amt="50000"/>
          </a:blip>
          <a:srcRect b="0" l="0" r="0" t="0"/>
          <a:stretch/>
        </p:blipFill>
        <p:spPr>
          <a:xfrm>
            <a:off x="-1" y="-15860"/>
            <a:ext cx="9716411" cy="5354623"/>
          </a:xfrm>
          <a:prstGeom prst="rect">
            <a:avLst/>
          </a:prstGeom>
          <a:noFill/>
          <a:ln>
            <a:noFill/>
          </a:ln>
        </p:spPr>
      </p:pic>
      <p:sp>
        <p:nvSpPr>
          <p:cNvPr id="215" name="Google Shape;215;p32"/>
          <p:cNvSpPr/>
          <p:nvPr/>
        </p:nvSpPr>
        <p:spPr>
          <a:xfrm>
            <a:off x="-57150" y="2832368"/>
            <a:ext cx="9773560" cy="2437198"/>
          </a:xfrm>
          <a:prstGeom prst="rect">
            <a:avLst/>
          </a:prstGeom>
          <a:solidFill>
            <a:schemeClr val="dk2">
              <a:alpha val="49803"/>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6" name="Google Shape;216;p32"/>
          <p:cNvSpPr txBox="1"/>
          <p:nvPr/>
        </p:nvSpPr>
        <p:spPr>
          <a:xfrm>
            <a:off x="4967352" y="3085492"/>
            <a:ext cx="4073400" cy="1793100"/>
          </a:xfrm>
          <a:prstGeom prst="rect">
            <a:avLst/>
          </a:prstGeom>
          <a:noFill/>
          <a:ln>
            <a:noFill/>
          </a:ln>
        </p:spPr>
        <p:txBody>
          <a:bodyPr anchorCtr="0" anchor="t" bIns="34275" lIns="68575" spcFirstLastPara="1" rIns="68575" wrap="square" tIns="34275">
            <a:spAutoFit/>
          </a:bodyPr>
          <a:lstStyle/>
          <a:p>
            <a:pPr indent="0" lvl="0" marL="0" marR="0" rtl="0" algn="l">
              <a:lnSpc>
                <a:spcPct val="150000"/>
              </a:lnSpc>
              <a:spcBef>
                <a:spcPts val="0"/>
              </a:spcBef>
              <a:spcAft>
                <a:spcPts val="0"/>
              </a:spcAft>
              <a:buClr>
                <a:schemeClr val="lt1"/>
              </a:buClr>
              <a:buSzPts val="1800"/>
              <a:buFont typeface="Monda"/>
              <a:buNone/>
            </a:pPr>
            <a:r>
              <a:rPr i="0" lang="en" sz="1600" u="none" cap="none" strike="noStrike">
                <a:solidFill>
                  <a:schemeClr val="lt1"/>
                </a:solidFill>
                <a:latin typeface="Monda"/>
                <a:ea typeface="Monda"/>
                <a:cs typeface="Monda"/>
                <a:sym typeface="Monda"/>
              </a:rPr>
              <a:t>Support received from CarolinaTIP was one of the </a:t>
            </a:r>
            <a:r>
              <a:rPr b="1" i="0" lang="en" sz="1600" u="none" cap="none" strike="noStrike">
                <a:solidFill>
                  <a:schemeClr val="lt1"/>
                </a:solidFill>
                <a:latin typeface="Monda"/>
                <a:ea typeface="Monda"/>
                <a:cs typeface="Monda"/>
                <a:sym typeface="Monda"/>
              </a:rPr>
              <a:t>strongest positive influences </a:t>
            </a:r>
            <a:r>
              <a:rPr i="0" lang="en" sz="1600" u="none" cap="none" strike="noStrike">
                <a:solidFill>
                  <a:schemeClr val="lt1"/>
                </a:solidFill>
                <a:latin typeface="Monda"/>
                <a:ea typeface="Monda"/>
                <a:cs typeface="Monda"/>
                <a:sym typeface="Monda"/>
              </a:rPr>
              <a:t>on their overall job satisfaction due to the one-on-one support provided by the Carolina Coach.</a:t>
            </a:r>
            <a:endParaRPr sz="900"/>
          </a:p>
        </p:txBody>
      </p:sp>
      <p:grpSp>
        <p:nvGrpSpPr>
          <p:cNvPr id="217" name="Google Shape;217;p32"/>
          <p:cNvGrpSpPr/>
          <p:nvPr/>
        </p:nvGrpSpPr>
        <p:grpSpPr>
          <a:xfrm>
            <a:off x="149429" y="2454431"/>
            <a:ext cx="4485257" cy="2680486"/>
            <a:chOff x="199239" y="3380524"/>
            <a:chExt cx="5980343" cy="3573981"/>
          </a:xfrm>
        </p:grpSpPr>
        <p:sp>
          <p:nvSpPr>
            <p:cNvPr id="218" name="Google Shape;218;p32"/>
            <p:cNvSpPr txBox="1"/>
            <p:nvPr/>
          </p:nvSpPr>
          <p:spPr>
            <a:xfrm>
              <a:off x="512657" y="3380524"/>
              <a:ext cx="5617072" cy="3573981"/>
            </a:xfrm>
            <a:prstGeom prst="rect">
              <a:avLst/>
            </a:prstGeom>
            <a:noFill/>
            <a:ln>
              <a:noFill/>
            </a:ln>
          </p:spPr>
          <p:txBody>
            <a:bodyPr anchorCtr="0" anchor="t" bIns="34275" lIns="68575" spcFirstLastPara="1" rIns="68575" wrap="square" tIns="34275">
              <a:spAutoFit/>
            </a:bodyPr>
            <a:lstStyle/>
            <a:p>
              <a:pPr indent="0" lvl="0" marL="0" marR="0" rtl="0" algn="ctr">
                <a:lnSpc>
                  <a:spcPct val="107000"/>
                </a:lnSpc>
                <a:spcBef>
                  <a:spcPts val="0"/>
                </a:spcBef>
                <a:spcAft>
                  <a:spcPts val="0"/>
                </a:spcAft>
                <a:buClr>
                  <a:schemeClr val="dk1"/>
                </a:buClr>
                <a:buSzPts val="2100"/>
                <a:buFont typeface="Arial"/>
                <a:buNone/>
              </a:pPr>
              <a:r>
                <a:t/>
              </a:r>
              <a:endParaRPr b="1" i="0" sz="2100" u="none" cap="none" strike="noStrike">
                <a:solidFill>
                  <a:srgbClr val="FFFFFF"/>
                </a:solidFill>
                <a:latin typeface="Arial"/>
                <a:ea typeface="Arial"/>
                <a:cs typeface="Arial"/>
                <a:sym typeface="Arial"/>
              </a:endParaRPr>
            </a:p>
            <a:p>
              <a:pPr indent="0" lvl="0" marL="0" marR="0" rtl="0" algn="ctr">
                <a:lnSpc>
                  <a:spcPct val="107000"/>
                </a:lnSpc>
                <a:spcBef>
                  <a:spcPts val="0"/>
                </a:spcBef>
                <a:spcAft>
                  <a:spcPts val="0"/>
                </a:spcAft>
                <a:buClr>
                  <a:srgbClr val="FFFFFF"/>
                </a:buClr>
                <a:buSzPts val="12500"/>
                <a:buFont typeface="Arial"/>
                <a:buNone/>
              </a:pPr>
              <a:r>
                <a:rPr b="1" lang="en" sz="12500">
                  <a:solidFill>
                    <a:srgbClr val="FFFFFF"/>
                  </a:solidFill>
                  <a:latin typeface="Arial"/>
                  <a:ea typeface="Arial"/>
                  <a:cs typeface="Arial"/>
                  <a:sym typeface="Arial"/>
                </a:rPr>
                <a:t>&gt;90</a:t>
              </a:r>
              <a:r>
                <a:rPr b="1" baseline="30000" i="0" lang="en" sz="10400" u="none" cap="none" strike="noStrike">
                  <a:solidFill>
                    <a:srgbClr val="FFFFFF"/>
                  </a:solidFill>
                  <a:latin typeface="Arial"/>
                  <a:ea typeface="Arial"/>
                  <a:cs typeface="Arial"/>
                  <a:sym typeface="Arial"/>
                </a:rPr>
                <a:t>%</a:t>
              </a:r>
              <a:endParaRPr sz="1100"/>
            </a:p>
            <a:p>
              <a:pPr indent="0" lvl="0" marL="0" marR="0" rtl="0" algn="ctr">
                <a:lnSpc>
                  <a:spcPct val="107000"/>
                </a:lnSpc>
                <a:spcBef>
                  <a:spcPts val="0"/>
                </a:spcBef>
                <a:spcAft>
                  <a:spcPts val="0"/>
                </a:spcAft>
                <a:buClr>
                  <a:schemeClr val="dk1"/>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219" name="Google Shape;219;p32"/>
            <p:cNvSpPr txBox="1"/>
            <p:nvPr/>
          </p:nvSpPr>
          <p:spPr>
            <a:xfrm>
              <a:off x="199239" y="6305738"/>
              <a:ext cx="5980343" cy="584022"/>
            </a:xfrm>
            <a:prstGeom prst="rect">
              <a:avLst/>
            </a:prstGeom>
            <a:noFill/>
            <a:ln>
              <a:noFill/>
            </a:ln>
          </p:spPr>
          <p:txBody>
            <a:bodyPr anchorCtr="0" anchor="t" bIns="34275" lIns="68575" spcFirstLastPara="1" rIns="68575" wrap="square" tIns="34275">
              <a:spAutoFit/>
            </a:bodyPr>
            <a:lstStyle/>
            <a:p>
              <a:pPr indent="0" lvl="0" marL="0" marR="0" rtl="0" algn="ctr">
                <a:lnSpc>
                  <a:spcPct val="107000"/>
                </a:lnSpc>
                <a:spcBef>
                  <a:spcPts val="0"/>
                </a:spcBef>
                <a:spcAft>
                  <a:spcPts val="0"/>
                </a:spcAft>
                <a:buClr>
                  <a:schemeClr val="lt1"/>
                </a:buClr>
                <a:buSzPts val="1400"/>
                <a:buFont typeface="Arial"/>
                <a:buNone/>
              </a:pPr>
              <a:r>
                <a:rPr b="1" i="0" lang="en" sz="1400" u="none" cap="none" strike="noStrike">
                  <a:solidFill>
                    <a:schemeClr val="lt1"/>
                  </a:solidFill>
                  <a:latin typeface="Arial"/>
                  <a:ea typeface="Arial"/>
                  <a:cs typeface="Arial"/>
                  <a:sym typeface="Arial"/>
                </a:rPr>
                <a:t>TEACHER RETENTION IN THE PROFESSION</a:t>
              </a:r>
              <a:endParaRPr sz="1100"/>
            </a:p>
            <a:p>
              <a:pPr indent="0" lvl="0" marL="0" marR="0" rtl="0" algn="ctr">
                <a:lnSpc>
                  <a:spcPct val="107000"/>
                </a:lnSpc>
                <a:spcBef>
                  <a:spcPts val="0"/>
                </a:spcBef>
                <a:spcAft>
                  <a:spcPts val="0"/>
                </a:spcAft>
                <a:buClr>
                  <a:schemeClr val="lt1"/>
                </a:buClr>
                <a:buSzPts val="900"/>
                <a:buFont typeface="Arial"/>
                <a:buNone/>
              </a:pPr>
              <a:r>
                <a:rPr b="0" i="1" lang="en" sz="900" u="none" cap="none" strike="noStrike">
                  <a:solidFill>
                    <a:schemeClr val="lt1"/>
                  </a:solidFill>
                  <a:latin typeface="Arial"/>
                  <a:ea typeface="Arial"/>
                  <a:cs typeface="Arial"/>
                  <a:sym typeface="Arial"/>
                </a:rPr>
                <a:t>Overall Average Yearly Retention Rate</a:t>
              </a:r>
              <a:endParaRPr sz="1100"/>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