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notesSlides/notesSlide3.xml" ContentType="application/vnd.openxmlformats-officedocument.presentationml.notesSlide+xml"/>
  <Override PartName="/ppt/ink/ink5.xml" ContentType="application/inkml+xml"/>
  <Override PartName="/ppt/notesSlides/notesSlide4.xml" ContentType="application/vnd.openxmlformats-officedocument.presentationml.notesSlide+xml"/>
  <Override PartName="/ppt/ink/ink6.xml" ContentType="application/inkml+xml"/>
  <Override PartName="/ppt/notesSlides/notesSlide5.xml" ContentType="application/vnd.openxmlformats-officedocument.presentationml.notesSlide+xml"/>
  <Override PartName="/ppt/ink/ink7.xml" ContentType="application/inkml+xml"/>
  <Override PartName="/ppt/notesSlides/notesSlide6.xml" ContentType="application/vnd.openxmlformats-officedocument.presentationml.notesSlide+xml"/>
  <Override PartName="/ppt/ink/ink8.xml" ContentType="application/inkml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8" r:id="rId12"/>
    <p:sldId id="367" r:id="rId13"/>
    <p:sldId id="364" r:id="rId14"/>
    <p:sldId id="3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4" userDrawn="1">
          <p15:clr>
            <a:srgbClr val="A4A3A4"/>
          </p15:clr>
        </p15:guide>
        <p15:guide id="2" pos="6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2633"/>
    <a:srgbClr val="426DA9"/>
    <a:srgbClr val="CB333B"/>
    <a:srgbClr val="CE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6000C-B009-4D4C-B76E-090BE094C3D8}" v="4" dt="2024-05-08T21:48:12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49"/>
    <p:restoredTop sz="92398"/>
  </p:normalViewPr>
  <p:slideViewPr>
    <p:cSldViewPr snapToGrid="0" snapToObjects="1">
      <p:cViewPr varScale="1">
        <p:scale>
          <a:sx n="113" d="100"/>
          <a:sy n="113" d="100"/>
        </p:scale>
        <p:origin x="168" y="1016"/>
      </p:cViewPr>
      <p:guideLst>
        <p:guide orient="horz" pos="1704"/>
        <p:guide pos="6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5T18:51:5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8BFA-AA9D-D34E-9BCA-7BF22CA533C6}" type="datetimeFigureOut">
              <a:rPr lang="en-US" smtClean="0"/>
              <a:t>5/8/24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B1379-BF02-5E45-9A2A-14875491D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1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34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 this is a lot of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9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1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58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7B1379-BF02-5E45-9A2A-14875491D6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5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4C4AAA-B5FF-B64F-A4C5-5F911562A451}"/>
              </a:ext>
            </a:extLst>
          </p:cNvPr>
          <p:cNvSpPr/>
          <p:nvPr userDrawn="1"/>
        </p:nvSpPr>
        <p:spPr>
          <a:xfrm>
            <a:off x="0" y="-1"/>
            <a:ext cx="12191999" cy="5698193"/>
          </a:xfrm>
          <a:prstGeom prst="rect">
            <a:avLst/>
          </a:prstGeom>
          <a:solidFill>
            <a:srgbClr val="86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586E7F-8394-9145-A716-A7A0234EC9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6882062" y="-1"/>
            <a:ext cx="5309937" cy="566286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DEBA74F-05CA-8C4D-AD6D-4AC55889FBCD}"/>
              </a:ext>
            </a:extLst>
          </p:cNvPr>
          <p:cNvCxnSpPr>
            <a:cxnSpLocks/>
          </p:cNvCxnSpPr>
          <p:nvPr userDrawn="1"/>
        </p:nvCxnSpPr>
        <p:spPr>
          <a:xfrm>
            <a:off x="1540120" y="2004791"/>
            <a:ext cx="916680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5207DED8-F23B-9D45-A92C-329EC6D00D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7420" y="1552911"/>
            <a:ext cx="10515600" cy="323166"/>
          </a:xfrm>
        </p:spPr>
        <p:txBody>
          <a:bodyPr>
            <a:normAutofit/>
          </a:bodyPr>
          <a:lstStyle>
            <a:lvl1pPr>
              <a:defRPr sz="1500" b="0" i="0">
                <a:solidFill>
                  <a:schemeClr val="bg1"/>
                </a:solidFill>
                <a:latin typeface="Avenir Boo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029339F3-C78F-684A-BB20-70E4C5338D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7175" y="2181225"/>
            <a:ext cx="10309225" cy="2593975"/>
          </a:xfrm>
        </p:spPr>
        <p:txBody>
          <a:bodyPr>
            <a:norm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Black" panose="02000503020000020003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CDE447-0650-884F-B9AA-8F1457EADCFD}"/>
              </a:ext>
            </a:extLst>
          </p:cNvPr>
          <p:cNvSpPr/>
          <p:nvPr userDrawn="1"/>
        </p:nvSpPr>
        <p:spPr>
          <a:xfrm>
            <a:off x="0" y="5646820"/>
            <a:ext cx="12192000" cy="12111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BAAEEC-A1DC-204A-B045-CDF0492C20E7}"/>
              </a:ext>
            </a:extLst>
          </p:cNvPr>
          <p:cNvCxnSpPr>
            <a:cxnSpLocks/>
          </p:cNvCxnSpPr>
          <p:nvPr userDrawn="1"/>
        </p:nvCxnSpPr>
        <p:spPr>
          <a:xfrm>
            <a:off x="978568" y="5645294"/>
            <a:ext cx="11213432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9755A7-295E-1846-AF48-CA7DB7C8E056}"/>
              </a:ext>
            </a:extLst>
          </p:cNvPr>
          <p:cNvCxnSpPr>
            <a:cxnSpLocks/>
          </p:cNvCxnSpPr>
          <p:nvPr userDrawn="1"/>
        </p:nvCxnSpPr>
        <p:spPr>
          <a:xfrm>
            <a:off x="0" y="56452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A69D5A7-12BE-CE40-9268-B76FAB94DF68}"/>
              </a:ext>
            </a:extLst>
          </p:cNvPr>
          <p:cNvSpPr/>
          <p:nvPr userDrawn="1"/>
        </p:nvSpPr>
        <p:spPr>
          <a:xfrm>
            <a:off x="10232913" y="6170164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A4BBDEC-84C4-8C4F-9FEE-2F5E26EF11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" r="-902"/>
          <a:stretch/>
        </p:blipFill>
        <p:spPr>
          <a:xfrm>
            <a:off x="193028" y="5996153"/>
            <a:ext cx="2398486" cy="594242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F8C3BE-2BA2-1945-9704-4FBB74FFA7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7444" y="6055991"/>
            <a:ext cx="1670627" cy="474566"/>
          </a:xfrm>
          <a:prstGeom prst="rect">
            <a:avLst/>
          </a:prstGeom>
        </p:spPr>
      </p:pic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73FFF792-E4FD-784B-81CF-E714800D56D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3601" y="6077486"/>
            <a:ext cx="1651755" cy="43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3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 Half Picture - Ga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BFE3FF58-9E86-2348-9D20-7ECBFAA10C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0F8E5E-0C76-E345-9BCD-E13DA476F34E}"/>
              </a:ext>
            </a:extLst>
          </p:cNvPr>
          <p:cNvCxnSpPr>
            <a:cxnSpLocks/>
          </p:cNvCxnSpPr>
          <p:nvPr userDrawn="1"/>
        </p:nvCxnSpPr>
        <p:spPr>
          <a:xfrm>
            <a:off x="0" y="1064991"/>
            <a:ext cx="5816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3">
            <a:extLst>
              <a:ext uri="{FF2B5EF4-FFF2-40B4-BE49-F238E27FC236}">
                <a16:creationId xmlns:a16="http://schemas.microsoft.com/office/drawing/2014/main" id="{E438AC9E-887C-5D43-B00A-C7A892449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81099"/>
            <a:ext cx="4889500" cy="568685"/>
          </a:xfrm>
        </p:spPr>
        <p:txBody>
          <a:bodyPr>
            <a:normAutofit/>
          </a:bodyPr>
          <a:lstStyle>
            <a:lvl1pPr>
              <a:defRPr sz="2000" b="1" i="0">
                <a:solidFill>
                  <a:schemeClr val="accent2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52AC0A-A9E2-8F4E-A888-30DC40D24127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F1B320-7B2B-4542-8B2E-1A2F8CD32AF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51794"/>
            <a:ext cx="5117432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picture containing sitting&#10;&#10;Description automatically generated">
            <a:extLst>
              <a:ext uri="{FF2B5EF4-FFF2-40B4-BE49-F238E27FC236}">
                <a16:creationId xmlns:a16="http://schemas.microsoft.com/office/drawing/2014/main" id="{89AC803D-D472-E148-A493-A802306FF1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A56A8335-2BF6-7D45-8009-10AF8A0D43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8568" y="1320799"/>
            <a:ext cx="4838032" cy="368300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  <a:defRPr sz="2000"/>
            </a:lvl1pPr>
            <a:lvl2pPr marL="8001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8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 Half Pictur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F01331DB-EF09-CA44-B61C-7DE5BE5995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7E3DDF-7E2B-A645-AF8B-53CF9A07C2A4}"/>
              </a:ext>
            </a:extLst>
          </p:cNvPr>
          <p:cNvCxnSpPr>
            <a:cxnSpLocks/>
          </p:cNvCxnSpPr>
          <p:nvPr userDrawn="1"/>
        </p:nvCxnSpPr>
        <p:spPr>
          <a:xfrm>
            <a:off x="0" y="1064991"/>
            <a:ext cx="5816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3">
            <a:extLst>
              <a:ext uri="{FF2B5EF4-FFF2-40B4-BE49-F238E27FC236}">
                <a16:creationId xmlns:a16="http://schemas.microsoft.com/office/drawing/2014/main" id="{7577B418-9969-7C42-9C26-718BA4CAE1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81099"/>
            <a:ext cx="4889500" cy="568685"/>
          </a:xfrm>
        </p:spPr>
        <p:txBody>
          <a:bodyPr>
            <a:normAutofit/>
          </a:bodyPr>
          <a:lstStyle>
            <a:lvl1pPr>
              <a:defRPr sz="2000" b="1" i="0">
                <a:solidFill>
                  <a:schemeClr val="accent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F58224-B73F-D64A-96BD-A04716B7CCC5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CF3962-BF3A-AA49-87CD-EBFE43353D0E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51794"/>
            <a:ext cx="5117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A42D3EBB-8509-404C-B102-BDA1AF9FB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F40C6547-CB08-AC4D-BE58-0A67FC068F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8568" y="1320799"/>
            <a:ext cx="4838032" cy="368300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  <a:defRPr sz="2000"/>
            </a:lvl1pPr>
            <a:lvl2pPr marL="8001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6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64EF93-CBDE-7A4F-8F2B-A33B622636B8}"/>
              </a:ext>
            </a:extLst>
          </p:cNvPr>
          <p:cNvCxnSpPr>
            <a:cxnSpLocks/>
          </p:cNvCxnSpPr>
          <p:nvPr userDrawn="1"/>
        </p:nvCxnSpPr>
        <p:spPr>
          <a:xfrm>
            <a:off x="0" y="1064991"/>
            <a:ext cx="5816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3">
            <a:extLst>
              <a:ext uri="{FF2B5EF4-FFF2-40B4-BE49-F238E27FC236}">
                <a16:creationId xmlns:a16="http://schemas.microsoft.com/office/drawing/2014/main" id="{408F8F45-47CA-A641-9804-A65DE50CA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81099"/>
            <a:ext cx="4889500" cy="568685"/>
          </a:xfrm>
        </p:spPr>
        <p:txBody>
          <a:bodyPr>
            <a:normAutofit/>
          </a:bodyPr>
          <a:lstStyle>
            <a:lvl1pPr>
              <a:defRPr sz="2000" b="1" i="0">
                <a:solidFill>
                  <a:schemeClr val="accent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00583B-4D2F-5C42-8D59-FB2FB3B7D49B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F45807-CE7D-DE43-999E-8F4566CCBA09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51794"/>
            <a:ext cx="11213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picture containing sitting&#10;&#10;Description automatically generated">
            <a:extLst>
              <a:ext uri="{FF2B5EF4-FFF2-40B4-BE49-F238E27FC236}">
                <a16:creationId xmlns:a16="http://schemas.microsoft.com/office/drawing/2014/main" id="{B17D832D-7476-9D41-82AD-5AA61DC0C7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6FB0ED0-C013-A440-A1E8-332EC9CECCA3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C94E3951-94D7-B34E-9FC6-4894011F78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78568" y="1290440"/>
            <a:ext cx="10895932" cy="489445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spcAft>
                <a:spcPts val="600"/>
              </a:spcAft>
              <a:buNone/>
              <a:defRPr sz="5400">
                <a:solidFill>
                  <a:schemeClr val="accent1"/>
                </a:solidFill>
                <a:latin typeface="Avenir Book" panose="02000503020000020003" pitchFamily="2" charset="0"/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5400">
                <a:solidFill>
                  <a:schemeClr val="accent1"/>
                </a:solidFill>
                <a:latin typeface="Avenir Book" panose="02000503020000020003" pitchFamily="2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5400">
                <a:solidFill>
                  <a:schemeClr val="accent1"/>
                </a:solidFill>
                <a:latin typeface="Avenir Book" panose="02000503020000020003" pitchFamily="2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5400">
                <a:solidFill>
                  <a:schemeClr val="accent1"/>
                </a:solidFill>
                <a:latin typeface="Avenir Book" panose="02000503020000020003" pitchFamily="2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5400">
                <a:solidFill>
                  <a:schemeClr val="accent1"/>
                </a:solidFill>
                <a:latin typeface="Avenir Book" panose="02000503020000020003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808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EDADBAB-5EAC-EF4D-BD06-CAA4A4E1A82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rgbClr val="426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24AC98-DBC1-C74D-8A4E-58C302779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5778500" y="-1"/>
            <a:ext cx="6413499" cy="683977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CA564F8-7412-DD4D-89BA-1C3FB3D6A7A4}"/>
              </a:ext>
            </a:extLst>
          </p:cNvPr>
          <p:cNvCxnSpPr>
            <a:cxnSpLocks/>
          </p:cNvCxnSpPr>
          <p:nvPr userDrawn="1"/>
        </p:nvCxnSpPr>
        <p:spPr>
          <a:xfrm>
            <a:off x="0" y="6795467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C9396DE-450E-A041-A379-5EDC64C9C524}"/>
              </a:ext>
            </a:extLst>
          </p:cNvPr>
          <p:cNvCxnSpPr>
            <a:cxnSpLocks/>
          </p:cNvCxnSpPr>
          <p:nvPr userDrawn="1"/>
        </p:nvCxnSpPr>
        <p:spPr>
          <a:xfrm>
            <a:off x="978568" y="6795467"/>
            <a:ext cx="11213432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258E8D9-98E7-0146-AA43-340628E9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443753"/>
            <a:ext cx="10363200" cy="595853"/>
          </a:xfrm>
        </p:spPr>
        <p:txBody>
          <a:bodyPr lIns="0" tIns="0" rIns="0" bIns="0"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Avenir Heavy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3CA83B3-C200-2443-A991-538687F5A236}"/>
              </a:ext>
            </a:extLst>
          </p:cNvPr>
          <p:cNvCxnSpPr>
            <a:cxnSpLocks/>
          </p:cNvCxnSpPr>
          <p:nvPr userDrawn="1"/>
        </p:nvCxnSpPr>
        <p:spPr>
          <a:xfrm>
            <a:off x="978568" y="1064991"/>
            <a:ext cx="1121343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F5A46E2-F331-D743-88FE-CB54AFFC29F3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bg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7CDEBAB-5F6F-8248-9072-AA306E50DB0B}"/>
              </a:ext>
            </a:extLst>
          </p:cNvPr>
          <p:cNvGrpSpPr/>
          <p:nvPr userDrawn="1"/>
        </p:nvGrpSpPr>
        <p:grpSpPr>
          <a:xfrm>
            <a:off x="0" y="6072551"/>
            <a:ext cx="978568" cy="666209"/>
            <a:chOff x="0" y="6072551"/>
            <a:chExt cx="978568" cy="66620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6E5BB1E-F5AA-D449-85F4-4BA16A62562E}"/>
                </a:ext>
              </a:extLst>
            </p:cNvPr>
            <p:cNvSpPr/>
            <p:nvPr userDrawn="1"/>
          </p:nvSpPr>
          <p:spPr>
            <a:xfrm>
              <a:off x="0" y="6072551"/>
              <a:ext cx="978568" cy="6662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picture containing sitting&#10;&#10;Description automatically generated">
              <a:extLst>
                <a:ext uri="{FF2B5EF4-FFF2-40B4-BE49-F238E27FC236}">
                  <a16:creationId xmlns:a16="http://schemas.microsoft.com/office/drawing/2014/main" id="{FBBCD913-6707-424C-BDD7-BAC38042D19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7555" y="6072551"/>
              <a:ext cx="543976" cy="625887"/>
            </a:xfrm>
            <a:prstGeom prst="rect">
              <a:avLst/>
            </a:prstGeom>
          </p:spPr>
        </p:pic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01B01D-57DA-784C-99C5-038C35659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5" y="1483361"/>
            <a:ext cx="10363200" cy="4492891"/>
          </a:xfrm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defRPr sz="12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85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 Content - Ga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256A69-E1BF-BD41-AC16-D68103D10651}"/>
              </a:ext>
            </a:extLst>
          </p:cNvPr>
          <p:cNvSpPr/>
          <p:nvPr userDrawn="1"/>
        </p:nvSpPr>
        <p:spPr>
          <a:xfrm>
            <a:off x="0" y="-9115"/>
            <a:ext cx="12191999" cy="6858001"/>
          </a:xfrm>
          <a:prstGeom prst="rect">
            <a:avLst/>
          </a:prstGeom>
          <a:solidFill>
            <a:srgbClr val="86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A211A3-A946-8445-ACED-5302C60D5F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5778500" y="-1"/>
            <a:ext cx="6413499" cy="6839774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230DD0B-8A69-9842-B8F6-D03C4025E333}"/>
              </a:ext>
            </a:extLst>
          </p:cNvPr>
          <p:cNvCxnSpPr>
            <a:cxnSpLocks/>
          </p:cNvCxnSpPr>
          <p:nvPr userDrawn="1"/>
        </p:nvCxnSpPr>
        <p:spPr>
          <a:xfrm>
            <a:off x="0" y="6795467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A179D6-E267-A941-BD70-124129213903}"/>
              </a:ext>
            </a:extLst>
          </p:cNvPr>
          <p:cNvCxnSpPr>
            <a:cxnSpLocks/>
          </p:cNvCxnSpPr>
          <p:nvPr userDrawn="1"/>
        </p:nvCxnSpPr>
        <p:spPr>
          <a:xfrm>
            <a:off x="978568" y="6795467"/>
            <a:ext cx="11213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2BD10CC3-F21D-854B-B16C-BAE66D3F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175" y="443753"/>
            <a:ext cx="10363200" cy="595853"/>
          </a:xfrm>
        </p:spPr>
        <p:txBody>
          <a:bodyPr lIns="0" tIns="0" rIns="0" bIns="0"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Avenir Heavy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02B8F78-9203-7B44-BC4E-3B383FD52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5" y="1483361"/>
            <a:ext cx="10363200" cy="4492891"/>
          </a:xfrm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defRPr sz="12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969892-DF26-B646-B7FB-C134AFC6C49A}"/>
              </a:ext>
            </a:extLst>
          </p:cNvPr>
          <p:cNvCxnSpPr>
            <a:cxnSpLocks/>
          </p:cNvCxnSpPr>
          <p:nvPr userDrawn="1"/>
        </p:nvCxnSpPr>
        <p:spPr>
          <a:xfrm>
            <a:off x="978568" y="1064991"/>
            <a:ext cx="1121343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1EF2807-1D96-594E-AA39-550D6B28A7A7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bg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24FE909-7C4D-4644-B2E8-CACB3B45DCA6}"/>
              </a:ext>
            </a:extLst>
          </p:cNvPr>
          <p:cNvGrpSpPr/>
          <p:nvPr userDrawn="1"/>
        </p:nvGrpSpPr>
        <p:grpSpPr>
          <a:xfrm>
            <a:off x="0" y="6072551"/>
            <a:ext cx="978568" cy="666209"/>
            <a:chOff x="0" y="6072551"/>
            <a:chExt cx="978568" cy="66620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CF8299E-115A-B44F-8F0B-9B1099B8C381}"/>
                </a:ext>
              </a:extLst>
            </p:cNvPr>
            <p:cNvSpPr/>
            <p:nvPr userDrawn="1"/>
          </p:nvSpPr>
          <p:spPr>
            <a:xfrm>
              <a:off x="0" y="6072551"/>
              <a:ext cx="978568" cy="6662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A picture containing sitting&#10;&#10;Description automatically generated">
              <a:extLst>
                <a:ext uri="{FF2B5EF4-FFF2-40B4-BE49-F238E27FC236}">
                  <a16:creationId xmlns:a16="http://schemas.microsoft.com/office/drawing/2014/main" id="{5A29CEAF-63E5-C545-B358-DD6D6D0780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7555" y="6072551"/>
              <a:ext cx="543976" cy="6258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3550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 Half &amp; Half - G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483D31-3CD2-8941-99E1-804F8697393C}"/>
              </a:ext>
            </a:extLst>
          </p:cNvPr>
          <p:cNvSpPr/>
          <p:nvPr userDrawn="1"/>
        </p:nvSpPr>
        <p:spPr>
          <a:xfrm>
            <a:off x="0" y="1"/>
            <a:ext cx="5876926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00583B-4D2F-5C42-8D59-FB2FB3B7D49B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5876926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F45807-CE7D-DE43-999E-8F4566CCBA09}"/>
              </a:ext>
            </a:extLst>
          </p:cNvPr>
          <p:cNvCxnSpPr>
            <a:cxnSpLocks/>
          </p:cNvCxnSpPr>
          <p:nvPr userDrawn="1"/>
        </p:nvCxnSpPr>
        <p:spPr>
          <a:xfrm>
            <a:off x="5876926" y="6858000"/>
            <a:ext cx="6315074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B0ED0-C013-A440-A1E8-332EC9CECCA3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2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A072CDB-8395-1D4F-9549-51F60789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075" y="415176"/>
            <a:ext cx="5591175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08770C-6AD9-9941-B873-45D19F7B27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81075" y="415176"/>
            <a:ext cx="4895851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A picture containing sitting&#10;&#10;Description automatically generated">
            <a:extLst>
              <a:ext uri="{FF2B5EF4-FFF2-40B4-BE49-F238E27FC236}">
                <a16:creationId xmlns:a16="http://schemas.microsoft.com/office/drawing/2014/main" id="{C33822A6-89B6-0444-BD0C-74AF39EC16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39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 Half &amp; Half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483D31-3CD2-8941-99E1-804F8697393C}"/>
              </a:ext>
            </a:extLst>
          </p:cNvPr>
          <p:cNvSpPr/>
          <p:nvPr userDrawn="1"/>
        </p:nvSpPr>
        <p:spPr>
          <a:xfrm>
            <a:off x="0" y="1"/>
            <a:ext cx="5876926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00583B-4D2F-5C42-8D59-FB2FB3B7D49B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5876926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F45807-CE7D-DE43-999E-8F4566CCBA09}"/>
              </a:ext>
            </a:extLst>
          </p:cNvPr>
          <p:cNvCxnSpPr>
            <a:cxnSpLocks/>
          </p:cNvCxnSpPr>
          <p:nvPr userDrawn="1"/>
        </p:nvCxnSpPr>
        <p:spPr>
          <a:xfrm>
            <a:off x="5876926" y="6858000"/>
            <a:ext cx="6315074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B0ED0-C013-A440-A1E8-332EC9CECCA3}"/>
              </a:ext>
            </a:extLst>
          </p:cNvPr>
          <p:cNvSpPr/>
          <p:nvPr userDrawn="1"/>
        </p:nvSpPr>
        <p:spPr>
          <a:xfrm>
            <a:off x="10174341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pic>
        <p:nvPicPr>
          <p:cNvPr id="8" name="Picture 7" descr="A picture containing sitting&#10;&#10;Description automatically generated">
            <a:extLst>
              <a:ext uri="{FF2B5EF4-FFF2-40B4-BE49-F238E27FC236}">
                <a16:creationId xmlns:a16="http://schemas.microsoft.com/office/drawing/2014/main" id="{C33822A6-89B6-0444-BD0C-74AF39EC16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D6632DB-9657-4242-84C7-1B944901D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075" y="415176"/>
            <a:ext cx="5591175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78FFD10-CE4B-E340-A487-272919AC39D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81075" y="415176"/>
            <a:ext cx="4895851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57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 Half &amp; Half Solid - G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483D31-3CD2-8941-99E1-804F8697393C}"/>
              </a:ext>
            </a:extLst>
          </p:cNvPr>
          <p:cNvSpPr/>
          <p:nvPr userDrawn="1"/>
        </p:nvSpPr>
        <p:spPr>
          <a:xfrm>
            <a:off x="0" y="0"/>
            <a:ext cx="5876926" cy="6858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00583B-4D2F-5C42-8D59-FB2FB3B7D49B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5876926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F45807-CE7D-DE43-999E-8F4566CCBA09}"/>
              </a:ext>
            </a:extLst>
          </p:cNvPr>
          <p:cNvCxnSpPr>
            <a:cxnSpLocks/>
          </p:cNvCxnSpPr>
          <p:nvPr userDrawn="1"/>
        </p:nvCxnSpPr>
        <p:spPr>
          <a:xfrm>
            <a:off x="5876926" y="6858000"/>
            <a:ext cx="6315074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B0ED0-C013-A440-A1E8-332EC9CECCA3}"/>
              </a:ext>
            </a:extLst>
          </p:cNvPr>
          <p:cNvSpPr/>
          <p:nvPr userDrawn="1"/>
        </p:nvSpPr>
        <p:spPr>
          <a:xfrm>
            <a:off x="10174340" y="6301151"/>
            <a:ext cx="18437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2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A072CDB-8395-1D4F-9549-51F60789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075" y="415176"/>
            <a:ext cx="5591175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08770C-6AD9-9941-B873-45D19F7B27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81075" y="415176"/>
            <a:ext cx="4581525" cy="5795119"/>
          </a:xfrm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defRPr sz="12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262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 Half &amp; Half Solid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483D31-3CD2-8941-99E1-804F8697393C}"/>
              </a:ext>
            </a:extLst>
          </p:cNvPr>
          <p:cNvSpPr/>
          <p:nvPr userDrawn="1"/>
        </p:nvSpPr>
        <p:spPr>
          <a:xfrm>
            <a:off x="0" y="0"/>
            <a:ext cx="5876926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00583B-4D2F-5C42-8D59-FB2FB3B7D49B}"/>
              </a:ext>
            </a:extLst>
          </p:cNvPr>
          <p:cNvCxnSpPr>
            <a:cxnSpLocks/>
          </p:cNvCxnSpPr>
          <p:nvPr userDrawn="1"/>
        </p:nvCxnSpPr>
        <p:spPr>
          <a:xfrm>
            <a:off x="0" y="6851794"/>
            <a:ext cx="5876926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DF45807-CE7D-DE43-999E-8F4566CCBA09}"/>
              </a:ext>
            </a:extLst>
          </p:cNvPr>
          <p:cNvCxnSpPr>
            <a:cxnSpLocks/>
          </p:cNvCxnSpPr>
          <p:nvPr userDrawn="1"/>
        </p:nvCxnSpPr>
        <p:spPr>
          <a:xfrm>
            <a:off x="5876926" y="6858000"/>
            <a:ext cx="6315074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B0ED0-C013-A440-A1E8-332EC9CECCA3}"/>
              </a:ext>
            </a:extLst>
          </p:cNvPr>
          <p:cNvSpPr/>
          <p:nvPr userDrawn="1"/>
        </p:nvSpPr>
        <p:spPr>
          <a:xfrm>
            <a:off x="10174340" y="6301151"/>
            <a:ext cx="18437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A072CDB-8395-1D4F-9549-51F60789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075" y="415176"/>
            <a:ext cx="5591175" cy="5795119"/>
          </a:xfrm>
        </p:spPr>
        <p:txBody>
          <a:bodyPr/>
          <a:lstStyle>
            <a:lvl1pPr>
              <a:buClr>
                <a:schemeClr val="accent1"/>
              </a:buClr>
              <a:defRPr sz="20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sz="18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buClr>
                <a:schemeClr val="accent1"/>
              </a:buClr>
              <a:defRPr sz="16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sz="14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sz="1200" b="0" i="0">
                <a:solidFill>
                  <a:schemeClr val="tx2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408770C-6AD9-9941-B873-45D19F7B27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81075" y="415176"/>
            <a:ext cx="4581525" cy="5795119"/>
          </a:xfrm>
        </p:spPr>
        <p:txBody>
          <a:bodyPr/>
          <a:lstStyle>
            <a:lvl1pPr>
              <a:defRPr sz="20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>
              <a:defRPr sz="1200" b="0" i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63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 Blank - Ga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5C330-56B0-9A41-8CA4-40F077284C6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00994"/>
            <a:ext cx="11213432" cy="0"/>
          </a:xfrm>
          <a:prstGeom prst="line">
            <a:avLst/>
          </a:prstGeom>
          <a:ln w="127000">
            <a:solidFill>
              <a:srgbClr val="862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AF33C3-6F16-2A4F-B6FD-04D047605D6A}"/>
              </a:ext>
            </a:extLst>
          </p:cNvPr>
          <p:cNvCxnSpPr>
            <a:cxnSpLocks/>
          </p:cNvCxnSpPr>
          <p:nvPr userDrawn="1"/>
        </p:nvCxnSpPr>
        <p:spPr>
          <a:xfrm>
            <a:off x="0" y="68009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sitting&#10;&#10;Description automatically generated">
            <a:extLst>
              <a:ext uri="{FF2B5EF4-FFF2-40B4-BE49-F238E27FC236}">
                <a16:creationId xmlns:a16="http://schemas.microsoft.com/office/drawing/2014/main" id="{1CC3CEE4-3710-7B47-8A85-9B8B8C4B57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68C7BF-9567-E94B-AEC4-3CDC7D1FEA90}"/>
              </a:ext>
            </a:extLst>
          </p:cNvPr>
          <p:cNvSpPr/>
          <p:nvPr userDrawn="1"/>
        </p:nvSpPr>
        <p:spPr>
          <a:xfrm>
            <a:off x="10174340" y="6301151"/>
            <a:ext cx="18437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2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</p:spTree>
    <p:extLst>
      <p:ext uri="{BB962C8B-B14F-4D97-AF65-F5344CB8AC3E}">
        <p14:creationId xmlns:p14="http://schemas.microsoft.com/office/powerpoint/2010/main" val="164121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AA1448B-EDE3-654E-AA87-D9ABD2039D19}"/>
              </a:ext>
            </a:extLst>
          </p:cNvPr>
          <p:cNvSpPr/>
          <p:nvPr userDrawn="1"/>
        </p:nvSpPr>
        <p:spPr>
          <a:xfrm>
            <a:off x="0" y="0"/>
            <a:ext cx="12191999" cy="5850821"/>
          </a:xfrm>
          <a:prstGeom prst="rect">
            <a:avLst/>
          </a:prstGeom>
          <a:solidFill>
            <a:srgbClr val="426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CA2311-33C3-3445-B84B-84B08587AB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6400800" y="-1"/>
            <a:ext cx="5791199" cy="617611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48D9DC7-53A9-3841-BDF8-2F2C668E0540}"/>
              </a:ext>
            </a:extLst>
          </p:cNvPr>
          <p:cNvSpPr/>
          <p:nvPr userDrawn="1"/>
        </p:nvSpPr>
        <p:spPr>
          <a:xfrm>
            <a:off x="0" y="5646820"/>
            <a:ext cx="12192000" cy="12111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9E0ABA-EB90-1B46-BC14-CEA4337B5538}"/>
              </a:ext>
            </a:extLst>
          </p:cNvPr>
          <p:cNvCxnSpPr>
            <a:cxnSpLocks/>
          </p:cNvCxnSpPr>
          <p:nvPr userDrawn="1"/>
        </p:nvCxnSpPr>
        <p:spPr>
          <a:xfrm>
            <a:off x="978568" y="5645294"/>
            <a:ext cx="11213432" cy="0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DEC1B3C-4B35-AF4E-BAF5-853CE112825B}"/>
              </a:ext>
            </a:extLst>
          </p:cNvPr>
          <p:cNvCxnSpPr>
            <a:cxnSpLocks/>
          </p:cNvCxnSpPr>
          <p:nvPr userDrawn="1"/>
        </p:nvCxnSpPr>
        <p:spPr>
          <a:xfrm>
            <a:off x="0" y="56452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7509551-04C9-7146-AA2C-CD2CCF197C01}"/>
              </a:ext>
            </a:extLst>
          </p:cNvPr>
          <p:cNvSpPr/>
          <p:nvPr userDrawn="1"/>
        </p:nvSpPr>
        <p:spPr>
          <a:xfrm>
            <a:off x="10232915" y="6170164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34584C-FA35-E04E-9289-26AD272EF1C8}"/>
              </a:ext>
            </a:extLst>
          </p:cNvPr>
          <p:cNvCxnSpPr>
            <a:cxnSpLocks/>
          </p:cNvCxnSpPr>
          <p:nvPr userDrawn="1"/>
        </p:nvCxnSpPr>
        <p:spPr>
          <a:xfrm>
            <a:off x="1540120" y="2004791"/>
            <a:ext cx="916680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>
            <a:extLst>
              <a:ext uri="{FF2B5EF4-FFF2-40B4-BE49-F238E27FC236}">
                <a16:creationId xmlns:a16="http://schemas.microsoft.com/office/drawing/2014/main" id="{2E057F04-C905-A945-AE3B-FF326B3A6B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7420" y="1552911"/>
            <a:ext cx="10515600" cy="323166"/>
          </a:xfrm>
        </p:spPr>
        <p:txBody>
          <a:bodyPr>
            <a:normAutofit/>
          </a:bodyPr>
          <a:lstStyle>
            <a:lvl1pPr>
              <a:defRPr sz="1500" b="0" i="0">
                <a:solidFill>
                  <a:schemeClr val="bg1"/>
                </a:solidFill>
                <a:latin typeface="Avenir Boo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80059E7-FA79-3B45-B454-3F68949E40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7175" y="2181225"/>
            <a:ext cx="10309225" cy="2593975"/>
          </a:xfrm>
        </p:spPr>
        <p:txBody>
          <a:bodyPr>
            <a:norm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Black" panose="02000503020000020003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5" name="Picture 24" descr="A picture containing sitting&#10;&#10;Description automatically generated">
            <a:extLst>
              <a:ext uri="{FF2B5EF4-FFF2-40B4-BE49-F238E27FC236}">
                <a16:creationId xmlns:a16="http://schemas.microsoft.com/office/drawing/2014/main" id="{0701B59B-04F9-6949-B450-C487B8612A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" r="-902"/>
          <a:stretch/>
        </p:blipFill>
        <p:spPr>
          <a:xfrm>
            <a:off x="193028" y="5996153"/>
            <a:ext cx="2398486" cy="594242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282FFA4-D1FB-7342-B60D-D77495D5ED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7444" y="6055991"/>
            <a:ext cx="1670627" cy="474566"/>
          </a:xfrm>
          <a:prstGeom prst="rect">
            <a:avLst/>
          </a:prstGeom>
        </p:spPr>
      </p:pic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750160C5-F4C8-464A-876E-457BF7F5E48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3601" y="6077486"/>
            <a:ext cx="1651755" cy="43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641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 Blank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5C330-56B0-9A41-8CA4-40F077284C6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00994"/>
            <a:ext cx="11213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AF33C3-6F16-2A4F-B6FD-04D047605D6A}"/>
              </a:ext>
            </a:extLst>
          </p:cNvPr>
          <p:cNvCxnSpPr>
            <a:cxnSpLocks/>
          </p:cNvCxnSpPr>
          <p:nvPr userDrawn="1"/>
        </p:nvCxnSpPr>
        <p:spPr>
          <a:xfrm>
            <a:off x="0" y="68009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sitting&#10;&#10;Description automatically generated">
            <a:extLst>
              <a:ext uri="{FF2B5EF4-FFF2-40B4-BE49-F238E27FC236}">
                <a16:creationId xmlns:a16="http://schemas.microsoft.com/office/drawing/2014/main" id="{4A316FAC-9675-3B4E-8B57-68FDEFB480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71A949A-7B70-3245-B5F3-F855C7823125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</p:spTree>
    <p:extLst>
      <p:ext uri="{BB962C8B-B14F-4D97-AF65-F5344CB8AC3E}">
        <p14:creationId xmlns:p14="http://schemas.microsoft.com/office/powerpoint/2010/main" val="67522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- Garne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015FD2-DD3A-FA46-9931-890610563136}"/>
              </a:ext>
            </a:extLst>
          </p:cNvPr>
          <p:cNvCxnSpPr>
            <a:cxnSpLocks/>
          </p:cNvCxnSpPr>
          <p:nvPr userDrawn="1"/>
        </p:nvCxnSpPr>
        <p:spPr>
          <a:xfrm>
            <a:off x="0" y="6858000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3B2BCE-5102-6C49-80B9-D8F915C7EC90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58000"/>
            <a:ext cx="11213432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AC22AA9-7140-224D-81A2-E2503893A9F2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1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pic>
        <p:nvPicPr>
          <p:cNvPr id="12" name="Picture 11" descr="A picture containing sitting&#10;&#10;Description automatically generated">
            <a:extLst>
              <a:ext uri="{FF2B5EF4-FFF2-40B4-BE49-F238E27FC236}">
                <a16:creationId xmlns:a16="http://schemas.microsoft.com/office/drawing/2014/main" id="{27D5FCA3-B053-AF40-A58F-164D6C0C9D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130106-6E46-7A41-9B45-9922AD665D72}"/>
              </a:ext>
            </a:extLst>
          </p:cNvPr>
          <p:cNvCxnSpPr>
            <a:cxnSpLocks/>
          </p:cNvCxnSpPr>
          <p:nvPr userDrawn="1"/>
        </p:nvCxnSpPr>
        <p:spPr>
          <a:xfrm>
            <a:off x="978568" y="1064991"/>
            <a:ext cx="1121343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1C952077-D0DA-A94C-A936-33481B07F2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81099"/>
            <a:ext cx="10515600" cy="568685"/>
          </a:xfrm>
        </p:spPr>
        <p:txBody>
          <a:bodyPr>
            <a:normAutofit/>
          </a:bodyPr>
          <a:lstStyle>
            <a:lvl1pPr>
              <a:defRPr sz="2000" b="1" i="0">
                <a:solidFill>
                  <a:schemeClr val="accent2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70B12600-8EAB-3946-A778-7CF8AAAEEE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8568" y="1320799"/>
            <a:ext cx="10768932" cy="368300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  <a:defRPr sz="2000"/>
            </a:lvl1pPr>
            <a:lvl2pPr marL="8001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2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015FD2-DD3A-FA46-9931-890610563136}"/>
              </a:ext>
            </a:extLst>
          </p:cNvPr>
          <p:cNvCxnSpPr>
            <a:cxnSpLocks/>
          </p:cNvCxnSpPr>
          <p:nvPr userDrawn="1"/>
        </p:nvCxnSpPr>
        <p:spPr>
          <a:xfrm>
            <a:off x="0" y="68390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3B2BCE-5102-6C49-80B9-D8F915C7EC90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39094"/>
            <a:ext cx="11213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0A888DD-3464-E943-9FFC-22D4CEA74F19}"/>
              </a:ext>
            </a:extLst>
          </p:cNvPr>
          <p:cNvSpPr/>
          <p:nvPr userDrawn="1"/>
        </p:nvSpPr>
        <p:spPr>
          <a:xfrm>
            <a:off x="10174340" y="6301151"/>
            <a:ext cx="1843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i="0" dirty="0">
                <a:solidFill>
                  <a:schemeClr val="accent2"/>
                </a:solidFill>
                <a:latin typeface="Avenir Black" panose="02000503020000020003" pitchFamily="2" charset="0"/>
              </a:rPr>
              <a:t>CAP.CAROLINACRED.ORG</a:t>
            </a:r>
          </a:p>
        </p:txBody>
      </p:sp>
      <p:pic>
        <p:nvPicPr>
          <p:cNvPr id="15" name="Picture 14" descr="A picture containing sitting&#10;&#10;Description automatically generated">
            <a:extLst>
              <a:ext uri="{FF2B5EF4-FFF2-40B4-BE49-F238E27FC236}">
                <a16:creationId xmlns:a16="http://schemas.microsoft.com/office/drawing/2014/main" id="{A6C263CC-85AB-4D4D-88A8-124C7DCF5A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555" y="6085251"/>
            <a:ext cx="543976" cy="625887"/>
          </a:xfrm>
          <a:prstGeom prst="rect">
            <a:avLst/>
          </a:prstGeom>
        </p:spPr>
      </p:pic>
      <p:sp>
        <p:nvSpPr>
          <p:cNvPr id="19" name="Title 3">
            <a:extLst>
              <a:ext uri="{FF2B5EF4-FFF2-40B4-BE49-F238E27FC236}">
                <a16:creationId xmlns:a16="http://schemas.microsoft.com/office/drawing/2014/main" id="{4AE5AE1B-D1AE-B645-B72A-A2E394824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81099"/>
            <a:ext cx="10515600" cy="568685"/>
          </a:xfrm>
        </p:spPr>
        <p:txBody>
          <a:bodyPr>
            <a:normAutofit/>
          </a:bodyPr>
          <a:lstStyle>
            <a:lvl1pPr>
              <a:defRPr sz="2000" b="1" i="0">
                <a:solidFill>
                  <a:schemeClr val="accent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F33694-D056-964B-B25B-6914BFEBB33F}"/>
              </a:ext>
            </a:extLst>
          </p:cNvPr>
          <p:cNvCxnSpPr>
            <a:cxnSpLocks/>
          </p:cNvCxnSpPr>
          <p:nvPr userDrawn="1"/>
        </p:nvCxnSpPr>
        <p:spPr>
          <a:xfrm>
            <a:off x="978568" y="1064991"/>
            <a:ext cx="1121343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53121F21-CEAE-E741-BCA1-E44FDA604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8568" y="1320799"/>
            <a:ext cx="10768932" cy="3683001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  <a:defRPr sz="2000"/>
            </a:lvl1pPr>
            <a:lvl2pPr marL="8001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/>
            </a:lvl2pPr>
            <a:lvl3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4pPr>
            <a:lvl5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9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EDADBAB-5EAC-EF4D-BD06-CAA4A4E1A82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rgbClr val="426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24AC98-DBC1-C74D-8A4E-58C302779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5778500" y="-1"/>
            <a:ext cx="6413499" cy="683977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CA564F8-7412-DD4D-89BA-1C3FB3D6A7A4}"/>
              </a:ext>
            </a:extLst>
          </p:cNvPr>
          <p:cNvCxnSpPr>
            <a:cxnSpLocks/>
          </p:cNvCxnSpPr>
          <p:nvPr userDrawn="1"/>
        </p:nvCxnSpPr>
        <p:spPr>
          <a:xfrm>
            <a:off x="0" y="6795467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C9396DE-450E-A041-A379-5EDC64C9C524}"/>
              </a:ext>
            </a:extLst>
          </p:cNvPr>
          <p:cNvCxnSpPr>
            <a:cxnSpLocks/>
          </p:cNvCxnSpPr>
          <p:nvPr userDrawn="1"/>
        </p:nvCxnSpPr>
        <p:spPr>
          <a:xfrm>
            <a:off x="978568" y="6795467"/>
            <a:ext cx="11213432" cy="0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0F7169C6-AD03-EE4D-9EE4-57E0942C11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5499" y="2166234"/>
            <a:ext cx="8128000" cy="1828692"/>
          </a:xfrm>
        </p:spPr>
        <p:txBody>
          <a:bodyPr lIns="0" tIns="0" rIns="0" bIns="0" anchor="b"/>
          <a:lstStyle>
            <a:lvl1pPr algn="l">
              <a:defRPr sz="6000" b="1" i="0">
                <a:solidFill>
                  <a:schemeClr val="bg1"/>
                </a:solidFill>
                <a:latin typeface="Avenir Black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23208DED-1461-5046-92E8-6FEACE5A5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498" y="4170399"/>
            <a:ext cx="8128001" cy="38607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er - Ga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256A69-E1BF-BD41-AC16-D68103D10651}"/>
              </a:ext>
            </a:extLst>
          </p:cNvPr>
          <p:cNvSpPr/>
          <p:nvPr userDrawn="1"/>
        </p:nvSpPr>
        <p:spPr>
          <a:xfrm>
            <a:off x="0" y="-1"/>
            <a:ext cx="12191999" cy="6858001"/>
          </a:xfrm>
          <a:prstGeom prst="rect">
            <a:avLst/>
          </a:prstGeom>
          <a:solidFill>
            <a:srgbClr val="86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A211A3-A946-8445-ACED-5302C60D5F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448" b="17427"/>
          <a:stretch/>
        </p:blipFill>
        <p:spPr>
          <a:xfrm>
            <a:off x="5778500" y="-1"/>
            <a:ext cx="6413499" cy="68397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49DDA45-A558-7D4B-8020-0C5D6AEE2F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5499" y="2166234"/>
            <a:ext cx="8128000" cy="1828692"/>
          </a:xfrm>
        </p:spPr>
        <p:txBody>
          <a:bodyPr lIns="0" tIns="0" rIns="0" bIns="0" anchor="b"/>
          <a:lstStyle>
            <a:lvl1pPr algn="l">
              <a:defRPr sz="6000" b="1" i="0">
                <a:solidFill>
                  <a:schemeClr val="bg1"/>
                </a:solidFill>
                <a:latin typeface="Avenir Black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F0C3F17-CD66-5E40-812C-942468F29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498" y="4170399"/>
            <a:ext cx="8128001" cy="38607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230DD0B-8A69-9842-B8F6-D03C4025E333}"/>
              </a:ext>
            </a:extLst>
          </p:cNvPr>
          <p:cNvCxnSpPr>
            <a:cxnSpLocks/>
          </p:cNvCxnSpPr>
          <p:nvPr userDrawn="1"/>
        </p:nvCxnSpPr>
        <p:spPr>
          <a:xfrm>
            <a:off x="0" y="6795467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A179D6-E267-A941-BD70-124129213903}"/>
              </a:ext>
            </a:extLst>
          </p:cNvPr>
          <p:cNvCxnSpPr>
            <a:cxnSpLocks/>
          </p:cNvCxnSpPr>
          <p:nvPr userDrawn="1"/>
        </p:nvCxnSpPr>
        <p:spPr>
          <a:xfrm>
            <a:off x="978568" y="6795467"/>
            <a:ext cx="11213432" cy="0"/>
          </a:xfrm>
          <a:prstGeom prst="line">
            <a:avLst/>
          </a:prstGeom>
          <a:ln w="1270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20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B1074B5-36EE-2F41-B7AC-EE0895BBFE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7182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4D1EBF-47EA-1D4A-990C-2940A62AA051}"/>
              </a:ext>
            </a:extLst>
          </p:cNvPr>
          <p:cNvSpPr/>
          <p:nvPr userDrawn="1"/>
        </p:nvSpPr>
        <p:spPr>
          <a:xfrm>
            <a:off x="0" y="3911601"/>
            <a:ext cx="6096000" cy="2870198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1">
            <a:extLst>
              <a:ext uri="{FF2B5EF4-FFF2-40B4-BE49-F238E27FC236}">
                <a16:creationId xmlns:a16="http://schemas.microsoft.com/office/drawing/2014/main" id="{DC2E9810-72B5-7241-A67B-CF795F9D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4381500"/>
            <a:ext cx="5130799" cy="1939258"/>
          </a:xfrm>
        </p:spPr>
        <p:txBody>
          <a:bodyPr lIns="0" tIns="0" rIns="0" bIns="0" anchor="ctr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Avenir Heavy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5C330-56B0-9A41-8CA4-40F077284C6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00994"/>
            <a:ext cx="11213432" cy="0"/>
          </a:xfrm>
          <a:prstGeom prst="line">
            <a:avLst/>
          </a:prstGeom>
          <a:ln w="127000">
            <a:solidFill>
              <a:srgbClr val="862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AF33C3-6F16-2A4F-B6FD-04D047605D6A}"/>
              </a:ext>
            </a:extLst>
          </p:cNvPr>
          <p:cNvCxnSpPr>
            <a:cxnSpLocks/>
          </p:cNvCxnSpPr>
          <p:nvPr userDrawn="1"/>
        </p:nvCxnSpPr>
        <p:spPr>
          <a:xfrm>
            <a:off x="0" y="68009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35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B1074B5-36EE-2F41-B7AC-EE0895BBFE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7182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5C330-56B0-9A41-8CA4-40F077284C6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00994"/>
            <a:ext cx="11213432" cy="0"/>
          </a:xfrm>
          <a:prstGeom prst="line">
            <a:avLst/>
          </a:prstGeom>
          <a:ln w="127000">
            <a:solidFill>
              <a:srgbClr val="862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AF33C3-6F16-2A4F-B6FD-04D047605D6A}"/>
              </a:ext>
            </a:extLst>
          </p:cNvPr>
          <p:cNvCxnSpPr>
            <a:cxnSpLocks/>
          </p:cNvCxnSpPr>
          <p:nvPr userDrawn="1"/>
        </p:nvCxnSpPr>
        <p:spPr>
          <a:xfrm>
            <a:off x="0" y="68009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B1074B5-36EE-2F41-B7AC-EE0895BBFE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7182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75C330-56B0-9A41-8CA4-40F077284C61}"/>
              </a:ext>
            </a:extLst>
          </p:cNvPr>
          <p:cNvCxnSpPr>
            <a:cxnSpLocks/>
          </p:cNvCxnSpPr>
          <p:nvPr userDrawn="1"/>
        </p:nvCxnSpPr>
        <p:spPr>
          <a:xfrm>
            <a:off x="978568" y="6800994"/>
            <a:ext cx="11213432" cy="0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AF33C3-6F16-2A4F-B6FD-04D047605D6A}"/>
              </a:ext>
            </a:extLst>
          </p:cNvPr>
          <p:cNvCxnSpPr>
            <a:cxnSpLocks/>
          </p:cNvCxnSpPr>
          <p:nvPr userDrawn="1"/>
        </p:nvCxnSpPr>
        <p:spPr>
          <a:xfrm>
            <a:off x="0" y="6800994"/>
            <a:ext cx="1010653" cy="0"/>
          </a:xfrm>
          <a:prstGeom prst="line">
            <a:avLst/>
          </a:prstGeom>
          <a:ln w="127000">
            <a:solidFill>
              <a:srgbClr val="CED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71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4C928515-3EBF-3744-9DAF-C65F560C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AA2AF64-9376-FC49-8FF1-28ACFC123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ED7D37A-183A-384C-BA1B-619756703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A4F9C-8198-964E-A621-F9AEC418C7F1}" type="datetimeFigureOut">
              <a:rPr lang="en-US" smtClean="0"/>
              <a:t>5/8/24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651DD2E-08DB-EA40-B008-CF88DC223D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B964E355-B378-EB4F-B52F-64DD761E7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81627-E139-F04F-B2A8-8A58CBEA7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9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71" r:id="rId8"/>
    <p:sldLayoutId id="2147483665" r:id="rId9"/>
    <p:sldLayoutId id="2147483654" r:id="rId10"/>
    <p:sldLayoutId id="2147483655" r:id="rId11"/>
    <p:sldLayoutId id="2147483657" r:id="rId12"/>
    <p:sldLayoutId id="2147483663" r:id="rId13"/>
    <p:sldLayoutId id="2147483664" r:id="rId14"/>
    <p:sldLayoutId id="2147483667" r:id="rId15"/>
    <p:sldLayoutId id="2147483668" r:id="rId16"/>
    <p:sldLayoutId id="2147483666" r:id="rId17"/>
    <p:sldLayoutId id="2147483662" r:id="rId18"/>
    <p:sldLayoutId id="2147483670" r:id="rId19"/>
    <p:sldLayoutId id="214748366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8.jp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0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64EC0A6-496A-8C40-B514-F46EDD4D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420" y="1603711"/>
            <a:ext cx="10515600" cy="323166"/>
          </a:xfrm>
        </p:spPr>
        <p:txBody>
          <a:bodyPr/>
          <a:lstStyle/>
          <a:p>
            <a:pPr>
              <a:tabLst>
                <a:tab pos="4445000" algn="l"/>
                <a:tab pos="4799013" algn="l"/>
              </a:tabLst>
            </a:pPr>
            <a:r>
              <a:rPr lang="en-US" spc="300" dirty="0"/>
              <a:t>CAROLINA COLLABORATIVE FOR ALTERNATIVE PREPARATION (</a:t>
            </a:r>
            <a:r>
              <a:rPr lang="en-US" spc="300" dirty="0" err="1"/>
              <a:t>CarolinaCAP</a:t>
            </a:r>
            <a:r>
              <a:rPr lang="en-US" spc="300" dirty="0"/>
              <a:t>)</a:t>
            </a:r>
            <a:endParaRPr lang="en-US" b="1" spc="3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CE3805-D4B3-294E-8E57-C21D53238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E9F93F-6990-E601-A291-3D6FAD4FC7F4}"/>
              </a:ext>
            </a:extLst>
          </p:cNvPr>
          <p:cNvSpPr/>
          <p:nvPr/>
        </p:nvSpPr>
        <p:spPr>
          <a:xfrm>
            <a:off x="0" y="5679746"/>
            <a:ext cx="12192000" cy="1243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DEA7C78-24E8-EBDC-52BE-CECCDF193646}"/>
              </a:ext>
            </a:extLst>
          </p:cNvPr>
          <p:cNvGrpSpPr/>
          <p:nvPr/>
        </p:nvGrpSpPr>
        <p:grpSpPr>
          <a:xfrm>
            <a:off x="134113" y="5893271"/>
            <a:ext cx="11702287" cy="743872"/>
            <a:chOff x="134113" y="5900928"/>
            <a:chExt cx="11702287" cy="74387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2C069D-1BDA-48F9-9CC8-5BDB5A34330E}"/>
                </a:ext>
              </a:extLst>
            </p:cNvPr>
            <p:cNvGrpSpPr/>
            <p:nvPr/>
          </p:nvGrpSpPr>
          <p:grpSpPr>
            <a:xfrm>
              <a:off x="134113" y="5900928"/>
              <a:ext cx="8853139" cy="743872"/>
              <a:chOff x="134112" y="5860594"/>
              <a:chExt cx="9842417" cy="853440"/>
            </a:xfrm>
          </p:grpSpPr>
          <p:pic>
            <p:nvPicPr>
              <p:cNvPr id="8" name="Picture 7" descr="A black background with white text&#10;&#10;Description automatically generated with low confidence">
                <a:extLst>
                  <a:ext uri="{FF2B5EF4-FFF2-40B4-BE49-F238E27FC236}">
                    <a16:creationId xmlns:a16="http://schemas.microsoft.com/office/drawing/2014/main" id="{1F5EAE80-DB9C-70E9-13D1-B39700F52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112" y="5860594"/>
                <a:ext cx="3413760" cy="853440"/>
              </a:xfrm>
              <a:prstGeom prst="rect">
                <a:avLst/>
              </a:prstGeom>
            </p:spPr>
          </p:pic>
          <p:pic>
            <p:nvPicPr>
              <p:cNvPr id="9" name="Picture 8" descr="A black background with red text&#10;&#10;Description automatically generated with low confidence">
                <a:extLst>
                  <a:ext uri="{FF2B5EF4-FFF2-40B4-BE49-F238E27FC236}">
                    <a16:creationId xmlns:a16="http://schemas.microsoft.com/office/drawing/2014/main" id="{55091633-7E6D-679E-5300-CBBA6AC954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24267" y="6018241"/>
                <a:ext cx="3873035" cy="606620"/>
              </a:xfrm>
              <a:prstGeom prst="rect">
                <a:avLst/>
              </a:prstGeom>
            </p:spPr>
          </p:pic>
          <p:pic>
            <p:nvPicPr>
              <p:cNvPr id="10" name="Picture 9" descr="A picture containing font, graphics, white, text&#10;&#10;Description automatically generated">
                <a:extLst>
                  <a:ext uri="{FF2B5EF4-FFF2-40B4-BE49-F238E27FC236}">
                    <a16:creationId xmlns:a16="http://schemas.microsoft.com/office/drawing/2014/main" id="{DB221B5A-9068-EC03-7E5B-902A4B39C4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l="5748" t="19931" r="5460" b="19562"/>
              <a:stretch/>
            </p:blipFill>
            <p:spPr>
              <a:xfrm>
                <a:off x="7973697" y="5997884"/>
                <a:ext cx="2002832" cy="646917"/>
              </a:xfrm>
              <a:prstGeom prst="rect">
                <a:avLst/>
              </a:prstGeom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E553F4F-0C2E-6043-BB94-C3174D2FCC71}"/>
                </a:ext>
              </a:extLst>
            </p:cNvPr>
            <p:cNvSpPr txBox="1"/>
            <p:nvPr/>
          </p:nvSpPr>
          <p:spPr>
            <a:xfrm>
              <a:off x="9556496" y="6134364"/>
              <a:ext cx="22799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86263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CAROLINACAP.ORG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715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060A10-A8ED-5447-BA3B-A1732F5F1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953107"/>
              </p:ext>
            </p:extLst>
          </p:nvPr>
        </p:nvGraphicFramePr>
        <p:xfrm>
          <a:off x="886817" y="512520"/>
          <a:ext cx="10109200" cy="5399341"/>
        </p:xfrm>
        <a:graphic>
          <a:graphicData uri="http://schemas.openxmlformats.org/drawingml/2006/table">
            <a:tbl>
              <a:tblPr/>
              <a:tblGrid>
                <a:gridCol w="2212843">
                  <a:extLst>
                    <a:ext uri="{9D8B030D-6E8A-4147-A177-3AD203B41FA5}">
                      <a16:colId xmlns:a16="http://schemas.microsoft.com/office/drawing/2014/main" val="4146717026"/>
                    </a:ext>
                  </a:extLst>
                </a:gridCol>
                <a:gridCol w="7896357">
                  <a:extLst>
                    <a:ext uri="{9D8B030D-6E8A-4147-A177-3AD203B41FA5}">
                      <a16:colId xmlns:a16="http://schemas.microsoft.com/office/drawing/2014/main" val="1419392047"/>
                    </a:ext>
                  </a:extLst>
                </a:gridCol>
              </a:tblGrid>
              <a:tr h="890587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Certification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Description of Academic Requirement 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44286"/>
                  </a:ext>
                </a:extLst>
              </a:tr>
              <a:tr h="207803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Secondary 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Physics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physics, civil engineering, mechanical engineering, or closely related field with a minimum of </a:t>
                      </a:r>
                      <a:r>
                        <a:rPr lang="en-US" sz="1600">
                          <a:effectLst/>
                          <a:latin typeface="Avenir Book" panose="02000503020000020003" pitchFamily="2" charset="0"/>
                        </a:rPr>
                        <a:t>18 hours </a:t>
                      </a: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of physics coursework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secondary physics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57220"/>
                  </a:ext>
                </a:extLst>
              </a:tr>
              <a:tr h="149383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Secondary 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Math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mathematics, engineering, statistics, or closely related field with a minimum of 18 hours of mathematics coursework including a calculus sequence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secondary mathematics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56519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5F6FEB0-1CBD-36E5-5B81-93DC58BD3400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EF2428-6BF3-21A5-F150-4A7A96247120}"/>
              </a:ext>
            </a:extLst>
          </p:cNvPr>
          <p:cNvSpPr/>
          <p:nvPr/>
        </p:nvSpPr>
        <p:spPr>
          <a:xfrm>
            <a:off x="1599019" y="6083870"/>
            <a:ext cx="8684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Individuals who have previously enrolled in student teaching or another </a:t>
            </a:r>
            <a:b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</a:br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alternative certification program are ineligible for CarolinaCAP. </a:t>
            </a:r>
          </a:p>
        </p:txBody>
      </p:sp>
    </p:spTree>
    <p:extLst>
      <p:ext uri="{BB962C8B-B14F-4D97-AF65-F5344CB8AC3E}">
        <p14:creationId xmlns:p14="http://schemas.microsoft.com/office/powerpoint/2010/main" val="315627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060A10-A8ED-5447-BA3B-A1732F5F1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267184"/>
              </p:ext>
            </p:extLst>
          </p:nvPr>
        </p:nvGraphicFramePr>
        <p:xfrm>
          <a:off x="886817" y="512520"/>
          <a:ext cx="10109200" cy="5347494"/>
        </p:xfrm>
        <a:graphic>
          <a:graphicData uri="http://schemas.openxmlformats.org/drawingml/2006/table">
            <a:tbl>
              <a:tblPr/>
              <a:tblGrid>
                <a:gridCol w="2212843">
                  <a:extLst>
                    <a:ext uri="{9D8B030D-6E8A-4147-A177-3AD203B41FA5}">
                      <a16:colId xmlns:a16="http://schemas.microsoft.com/office/drawing/2014/main" val="4146717026"/>
                    </a:ext>
                  </a:extLst>
                </a:gridCol>
                <a:gridCol w="7896357">
                  <a:extLst>
                    <a:ext uri="{9D8B030D-6E8A-4147-A177-3AD203B41FA5}">
                      <a16:colId xmlns:a16="http://schemas.microsoft.com/office/drawing/2014/main" val="1419392047"/>
                    </a:ext>
                  </a:extLst>
                </a:gridCol>
              </a:tblGrid>
              <a:tr h="800078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Certification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Description of Academic Requirement 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44286"/>
                  </a:ext>
                </a:extLst>
              </a:tr>
              <a:tr h="242157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Early Childhood Education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venir Book" panose="02000503020000020003" pitchFamily="2" charset="0"/>
                        </a:rPr>
                        <a:t>Bachelor’s degree from a regionally accredited institution. 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venir Book" panose="02000503020000020003" pitchFamily="2" charset="0"/>
                        </a:rPr>
                        <a:t>Minimum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2.75 undergraduate GPA.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Applicants not meeting the 2.75 requirements will be considered for admission with a minimum 2.5 undergraduate GPA and passing scores on the three parts (reading, writing, and mathematics) of the Praxis Core Academic Skills for Educators.</a:t>
                      </a:r>
                      <a:endParaRPr lang="en-US" sz="1400" dirty="0">
                        <a:effectLst/>
                        <a:latin typeface="Avenir Book" panose="02000503020000020003" pitchFamily="2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6DA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early childhood education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57220"/>
                  </a:ext>
                </a:extLst>
              </a:tr>
              <a:tr h="2125843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Elementary Education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venir Book" panose="02000503020000020003" pitchFamily="2" charset="0"/>
                        </a:rPr>
                        <a:t>Bachelor’s degree from a regionally accredited institution. 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Minimum 2.75 undergraduate GPA.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Applicants not meeting the 2.75 requirements will be considered for admission with a minimum 2.5 undergraduate GPA and passing scores on the three parts (reading, writing, and mathematics) of the Praxis Core Academic Skills for Educators.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elementary education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56519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3456923-5E0E-E99A-138A-C82875F82E3B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7B9042-84F2-1B40-C805-D81D1CD4C5BB}"/>
              </a:ext>
            </a:extLst>
          </p:cNvPr>
          <p:cNvSpPr/>
          <p:nvPr/>
        </p:nvSpPr>
        <p:spPr>
          <a:xfrm>
            <a:off x="1599019" y="6083870"/>
            <a:ext cx="8684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Individuals who have previously enrolled in student teaching or another </a:t>
            </a:r>
            <a:b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</a:br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alternative certification program are ineligible for CarolinaCAP. </a:t>
            </a:r>
          </a:p>
        </p:txBody>
      </p:sp>
    </p:spTree>
    <p:extLst>
      <p:ext uri="{BB962C8B-B14F-4D97-AF65-F5344CB8AC3E}">
        <p14:creationId xmlns:p14="http://schemas.microsoft.com/office/powerpoint/2010/main" val="426210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467" y="6815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060A10-A8ED-5447-BA3B-A1732F5F1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613956"/>
              </p:ext>
            </p:extLst>
          </p:nvPr>
        </p:nvGraphicFramePr>
        <p:xfrm>
          <a:off x="886817" y="512520"/>
          <a:ext cx="10109200" cy="4649787"/>
        </p:xfrm>
        <a:graphic>
          <a:graphicData uri="http://schemas.openxmlformats.org/drawingml/2006/table">
            <a:tbl>
              <a:tblPr/>
              <a:tblGrid>
                <a:gridCol w="2212843">
                  <a:extLst>
                    <a:ext uri="{9D8B030D-6E8A-4147-A177-3AD203B41FA5}">
                      <a16:colId xmlns:a16="http://schemas.microsoft.com/office/drawing/2014/main" val="4146717026"/>
                    </a:ext>
                  </a:extLst>
                </a:gridCol>
                <a:gridCol w="7896357">
                  <a:extLst>
                    <a:ext uri="{9D8B030D-6E8A-4147-A177-3AD203B41FA5}">
                      <a16:colId xmlns:a16="http://schemas.microsoft.com/office/drawing/2014/main" val="1419392047"/>
                    </a:ext>
                  </a:extLst>
                </a:gridCol>
              </a:tblGrid>
              <a:tr h="890587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Certification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Description of Academic Requirement 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44286"/>
                  </a:ext>
                </a:extLst>
              </a:tr>
              <a:tr h="20780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  <a:ea typeface="+mn-ea"/>
                          <a:cs typeface="+mn-cs"/>
                        </a:rPr>
                        <a:t>Special Education: Multi-categorical (PK–Grade 12) </a:t>
                      </a:r>
                      <a:endParaRPr lang="en-US" sz="1800" b="1" i="0" dirty="0">
                        <a:effectLst/>
                        <a:latin typeface="Avenir Black" panose="02000503020000020003" pitchFamily="2" charset="0"/>
                      </a:endParaRP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Avenir Book" panose="02000503020000020003" pitchFamily="2" charset="0"/>
                        </a:rPr>
                        <a:t>Bachelor’s degree from a regionally accredited institution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Avenir Book" panose="02000503020000020003" pitchFamily="2" charset="0"/>
                        </a:rPr>
                        <a:t>Minimum 2.75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Applicants not meeting the 2.75 requirement will be considered for admission with a minimum 2.5 undergraduate GPA and passing scores on the three parts (reading, writing, and mathematics) of the Praxis Core Academic Skills for Educators. </a:t>
                      </a:r>
                      <a:endParaRPr lang="en-US" sz="1800" dirty="0">
                        <a:effectLst/>
                        <a:latin typeface="Avenir Book" panose="02000503020000020003" pitchFamily="2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6DA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+mn-ea"/>
                          <a:cs typeface="+mn-cs"/>
                        </a:rPr>
                        <a:t>Passing score on ETS Praxis II Special Education Multi-categorical Subject Assessment - Special Education: Core Knowledge and Mild-to-Moderate Applications </a:t>
                      </a:r>
                      <a:endParaRPr lang="en-US" sz="1800" dirty="0">
                        <a:effectLst/>
                        <a:latin typeface="Avenir Book" panose="02000503020000020003" pitchFamily="2" charset="0"/>
                      </a:endParaRP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5722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7D3E7BE-166E-F4F5-FB04-796392D9ECC8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A3FFD6-36A9-199F-9B17-AB8AE4EA1AFF}"/>
              </a:ext>
            </a:extLst>
          </p:cNvPr>
          <p:cNvSpPr/>
          <p:nvPr/>
        </p:nvSpPr>
        <p:spPr>
          <a:xfrm>
            <a:off x="1599019" y="6083870"/>
            <a:ext cx="8684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Individuals who have previously enrolled in student teaching or another </a:t>
            </a:r>
            <a:b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</a:br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alternative certification program are ineligible for CarolinaCAP. </a:t>
            </a:r>
          </a:p>
        </p:txBody>
      </p:sp>
    </p:spTree>
    <p:extLst>
      <p:ext uri="{BB962C8B-B14F-4D97-AF65-F5344CB8AC3E}">
        <p14:creationId xmlns:p14="http://schemas.microsoft.com/office/powerpoint/2010/main" val="2317143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A56DD8-6027-8C49-A2D0-F6E2FE45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568" y="508910"/>
            <a:ext cx="10515600" cy="568685"/>
          </a:xfrm>
        </p:spPr>
        <p:txBody>
          <a:bodyPr>
            <a:normAutofit/>
          </a:bodyPr>
          <a:lstStyle/>
          <a:p>
            <a:r>
              <a:rPr lang="en-US" dirty="0"/>
              <a:t>PROGRAM FEES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BE74F-B8EE-534A-B2A0-D87523C57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8568" y="1077595"/>
            <a:ext cx="10768932" cy="3683001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venir Book" panose="02000503020000020003" pitchFamily="2" charset="0"/>
              </a:rPr>
              <a:t>Overall cost per candidate is $7,500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b="1" dirty="0">
                <a:latin typeface="Avenir Book" panose="02000503020000020003" pitchFamily="2" charset="0"/>
              </a:rPr>
              <a:t>State funds pay for $3,000 per candidate for qualifying rural districts in pilot year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Remaining $4,500 to be paid by district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 All or portion of cost may be charged to candidate (district decision)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venir Book" panose="02000503020000020003" pitchFamily="2" charset="0"/>
              </a:rPr>
              <a:t>Additional fees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SCDE application fee: $105.00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UofSC application fee: $50.00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Praxis tests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 </a:t>
            </a:r>
            <a:r>
              <a:rPr lang="en-US" sz="2000" i="1" dirty="0">
                <a:latin typeface="Avenir Book" panose="02000503020000020003" pitchFamily="2" charset="0"/>
              </a:rPr>
              <a:t>Refer to Praxis bulletin for associated costs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5B74"/>
              </a:buClr>
              <a:buFont typeface="Gill Sans MT" panose="020B0502020104020203" pitchFamily="34" charset="0"/>
              <a:buChar char="–"/>
            </a:pPr>
            <a:r>
              <a:rPr lang="en-US" sz="2000" dirty="0">
                <a:latin typeface="Avenir Book" panose="02000503020000020003" pitchFamily="2" charset="0"/>
              </a:rPr>
              <a:t>Darkness to Light </a:t>
            </a:r>
            <a:r>
              <a:rPr lang="en-US" sz="2000">
                <a:latin typeface="Avenir Book" panose="02000503020000020003" pitchFamily="2" charset="0"/>
              </a:rPr>
              <a:t>Training fee: $10.00</a:t>
            </a:r>
            <a:endParaRPr lang="en-US" sz="2000" dirty="0">
              <a:latin typeface="Avenir Book" panose="02000503020000020003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4DD4EF-73F6-055E-D0DF-68268A6E0698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862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58006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69C11-B8F5-DF41-8339-5BE9F599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EXPECTATIONS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8EF3B-A609-0449-B75A-058D0EF1C4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venir Book" panose="02000503020000020003" pitchFamily="2" charset="0"/>
              </a:rPr>
              <a:t>Conduct themselves in a professional manner and maintain ethical conduct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venir Book" panose="02000503020000020003" pitchFamily="2" charset="0"/>
              </a:rPr>
              <a:t>Acquire and demonstrate the knowledge, skills, and character of a successful beginning teacher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venir Book" panose="02000503020000020003" pitchFamily="2" charset="0"/>
              </a:rPr>
              <a:t>Receptive and coachable attitude toward feedback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venir Book" panose="02000503020000020003" pitchFamily="2" charset="0"/>
              </a:rPr>
              <a:t>Be willing and able to use technology within and outside of the classroom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Avenir Book" panose="02000503020000020003" pitchFamily="2" charset="0"/>
              </a:rPr>
              <a:t>Meet </a:t>
            </a:r>
            <a:r>
              <a:rPr lang="en-US" b="1" dirty="0">
                <a:latin typeface="Avenir Book" panose="02000503020000020003" pitchFamily="2" charset="0"/>
              </a:rPr>
              <a:t>ALL</a:t>
            </a:r>
            <a:r>
              <a:rPr lang="en-US" dirty="0">
                <a:latin typeface="Avenir Book" panose="02000503020000020003" pitchFamily="2" charset="0"/>
              </a:rPr>
              <a:t> deadlines within the program (i.e., assignments, paperwork, etc.)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0A0760-EC86-96BB-E022-7959A08CA260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359694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A79741-8C49-3442-96AF-6CD285159F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40468" y="1302316"/>
            <a:ext cx="10895932" cy="44495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426DA9"/>
                </a:solidFill>
              </a:rPr>
              <a:t>CarolinaCAP is a partnership that marries</a:t>
            </a:r>
            <a:br>
              <a:rPr lang="en-US" sz="4000" b="1" dirty="0">
                <a:solidFill>
                  <a:srgbClr val="426DA9"/>
                </a:solidFill>
              </a:rPr>
            </a:br>
            <a:r>
              <a:rPr lang="en-US" sz="4000" b="1" dirty="0">
                <a:solidFill>
                  <a:srgbClr val="426DA9"/>
                </a:solidFill>
              </a:rPr>
              <a:t> the expertise of local teachers, schools, </a:t>
            </a:r>
            <a:br>
              <a:rPr lang="en-US" sz="4000" b="1" dirty="0">
                <a:solidFill>
                  <a:srgbClr val="426DA9"/>
                </a:solidFill>
              </a:rPr>
            </a:br>
            <a:r>
              <a:rPr lang="en-US" sz="4000" b="1" dirty="0">
                <a:solidFill>
                  <a:srgbClr val="426DA9"/>
                </a:solidFill>
              </a:rPr>
              <a:t>and districts, with a delivery model that </a:t>
            </a:r>
            <a:br>
              <a:rPr lang="en-US" sz="4000" b="1" dirty="0">
                <a:solidFill>
                  <a:srgbClr val="426DA9"/>
                </a:solidFill>
              </a:rPr>
            </a:br>
            <a:r>
              <a:rPr lang="en-US" sz="4000" b="1" dirty="0">
                <a:solidFill>
                  <a:srgbClr val="426DA9"/>
                </a:solidFill>
              </a:rPr>
              <a:t>will be responsive to the needs of teacher candidates, school districts and diverse populations of children that they are serving.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74D15D-AE5C-D94D-8718-ECE774F79233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52489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itle 4">
            <a:extLst>
              <a:ext uri="{FF2B5EF4-FFF2-40B4-BE49-F238E27FC236}">
                <a16:creationId xmlns:a16="http://schemas.microsoft.com/office/drawing/2014/main" id="{C98FD0FA-9A9D-5348-9665-2430A2470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DIFFERENT KIND OF COLLABORATION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11E186-30E8-F0E7-8543-92D8ED746EA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28418" y="2283403"/>
            <a:ext cx="2327088" cy="22911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DBF44A-90BC-A981-0FBE-F09907463ADB}"/>
              </a:ext>
            </a:extLst>
          </p:cNvPr>
          <p:cNvSpPr txBox="1"/>
          <p:nvPr/>
        </p:nvSpPr>
        <p:spPr>
          <a:xfrm>
            <a:off x="4573133" y="5067048"/>
            <a:ext cx="2342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+mn-cs"/>
              </a:rPr>
              <a:t>Partnering SC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+mn-cs"/>
              </a:rPr>
              <a:t>School Districts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46093-1985-6FF9-431E-7A5985BDD72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259497" y="2123879"/>
            <a:ext cx="2390215" cy="153372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6F9C5B-6DEA-F488-E239-A2609964B00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8850" b="18850"/>
          <a:stretch/>
        </p:blipFill>
        <p:spPr>
          <a:xfrm>
            <a:off x="980324" y="2368045"/>
            <a:ext cx="3592809" cy="1060955"/>
          </a:xfrm>
          <a:prstGeom prst="rect">
            <a:avLst/>
          </a:prstGeom>
        </p:spPr>
      </p:pic>
      <p:pic>
        <p:nvPicPr>
          <p:cNvPr id="7" name="Picture 6" descr="Sc Clipart ">
            <a:extLst>
              <a:ext uri="{FF2B5EF4-FFF2-40B4-BE49-F238E27FC236}">
                <a16:creationId xmlns:a16="http://schemas.microsoft.com/office/drawing/2014/main" id="{62AF20B0-17AE-1EBC-C177-42DE0E99501E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188" y="5041660"/>
            <a:ext cx="960636" cy="7636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0B9D29-68EF-A091-A414-3EF54E986BC0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258928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684E6F-0564-D543-B927-BC42121E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DESIGN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318AA-8FCA-9549-92FD-58B2B33CE1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A non-degree program of experiences to achieve goal of full licensure for candidates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A summer experience designed to prepare and support candidates prior to entering classrooms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A combination of graduate coursework, micro-credential stacks, and coaching, tailored to meet individual teacher needs</a:t>
            </a:r>
          </a:p>
          <a:p>
            <a:pPr lvl="1" indent="0">
              <a:buNone/>
            </a:pPr>
            <a:br>
              <a:rPr lang="en-US" dirty="0"/>
            </a:b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D53517-024E-4EE3-C7BB-101A537F69EF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101158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A56DD8-6027-8C49-A2D0-F6E2FE45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DESIGN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BE74F-B8EE-534A-B2A0-D87523C57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8568" y="1320799"/>
            <a:ext cx="10768932" cy="397691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Candidates serve as teachers of record while completing program requirements.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Candidates complete micro-credentials focusing on core pedagogical competencies and content area teacher knowledge and expertise (based on assessed needs).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Avenir Book" panose="02000503020000020003" pitchFamily="2" charset="0"/>
              </a:rPr>
              <a:t>Candidates receive coaching via district-identified CarolinaCAP Coach.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63CD95-46E1-D1A1-0D34-9528CEE7D010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8626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410438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684E6F-0564-D543-B927-BC42121E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PREPARATION EXPERIENCES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318AA-8FCA-9549-92FD-58B2B33CE1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78568" y="1320799"/>
            <a:ext cx="10768932" cy="5018008"/>
          </a:xfrm>
        </p:spPr>
        <p:txBody>
          <a:bodyPr>
            <a:normAutofit fontScale="92500"/>
          </a:bodyPr>
          <a:lstStyle/>
          <a:p>
            <a:pPr>
              <a:lnSpc>
                <a:spcPct val="140000"/>
              </a:lnSpc>
            </a:pPr>
            <a:r>
              <a:rPr lang="en-US" sz="2400" dirty="0">
                <a:latin typeface="Avenir Book" panose="02000503020000020003" pitchFamily="2" charset="0"/>
              </a:rPr>
              <a:t>The program provides six (6) hours of graduate credit from the University of South Carolina – Columbia. Candidates will develop competency in the following areas: 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Classroom management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Unit and lesson planning development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Instructional strategies and design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Assessment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Differentiation</a:t>
            </a:r>
          </a:p>
          <a:p>
            <a:pPr marL="914400" lvl="1" indent="-457200">
              <a:lnSpc>
                <a:spcPct val="140000"/>
              </a:lnSpc>
              <a:buFont typeface="+mj-lt"/>
              <a:buAutoNum type="arabicPeriod"/>
            </a:pPr>
            <a:r>
              <a:rPr lang="en-US" sz="2200" dirty="0">
                <a:latin typeface="Avenir Book" panose="02000503020000020003" pitchFamily="2" charset="0"/>
              </a:rPr>
              <a:t>Professional dispositions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8BE2AF-60CE-7C04-84C0-CCDFFF9AB758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354495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684E6F-0564-D543-B927-BC42121E6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499" y="1347537"/>
            <a:ext cx="9996830" cy="2647389"/>
          </a:xfrm>
        </p:spPr>
        <p:txBody>
          <a:bodyPr>
            <a:noAutofit/>
          </a:bodyPr>
          <a:lstStyle/>
          <a:p>
            <a:r>
              <a:rPr lang="en-US" sz="4800" dirty="0"/>
              <a:t>CERTIFICATION AREAS </a:t>
            </a:r>
            <a:br>
              <a:rPr lang="en-US" sz="4800" dirty="0"/>
            </a:br>
            <a:r>
              <a:rPr lang="en-US" sz="4800" dirty="0"/>
              <a:t>AND ACADEMIC REQUIREMENTS </a:t>
            </a:r>
            <a:br>
              <a:rPr lang="en-US" sz="4800" dirty="0"/>
            </a:br>
            <a:r>
              <a:rPr lang="en-US" sz="4800" dirty="0"/>
              <a:t>FOR PROGRAM ENTRY</a:t>
            </a:r>
          </a:p>
        </p:txBody>
      </p:sp>
    </p:spTree>
    <p:extLst>
      <p:ext uri="{BB962C8B-B14F-4D97-AF65-F5344CB8AC3E}">
        <p14:creationId xmlns:p14="http://schemas.microsoft.com/office/powerpoint/2010/main" val="226880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060A10-A8ED-5447-BA3B-A1732F5F1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112563"/>
              </p:ext>
            </p:extLst>
          </p:nvPr>
        </p:nvGraphicFramePr>
        <p:xfrm>
          <a:off x="886817" y="512520"/>
          <a:ext cx="10109200" cy="5399341"/>
        </p:xfrm>
        <a:graphic>
          <a:graphicData uri="http://schemas.openxmlformats.org/drawingml/2006/table">
            <a:tbl>
              <a:tblPr/>
              <a:tblGrid>
                <a:gridCol w="2212843">
                  <a:extLst>
                    <a:ext uri="{9D8B030D-6E8A-4147-A177-3AD203B41FA5}">
                      <a16:colId xmlns:a16="http://schemas.microsoft.com/office/drawing/2014/main" val="4146717026"/>
                    </a:ext>
                  </a:extLst>
                </a:gridCol>
                <a:gridCol w="7896357">
                  <a:extLst>
                    <a:ext uri="{9D8B030D-6E8A-4147-A177-3AD203B41FA5}">
                      <a16:colId xmlns:a16="http://schemas.microsoft.com/office/drawing/2014/main" val="1419392047"/>
                    </a:ext>
                  </a:extLst>
                </a:gridCol>
              </a:tblGrid>
              <a:tr h="890587"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lack" panose="02000503020000020003" pitchFamily="2" charset="0"/>
                        </a:rPr>
                        <a:t>Certification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lack" panose="02000503020000020003" pitchFamily="2" charset="0"/>
                        </a:rPr>
                        <a:t>Description of Academic Requirement 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44286"/>
                  </a:ext>
                </a:extLst>
              </a:tr>
              <a:tr h="207803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Middle Level Science 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biology, chemistry, physics, or closely related field minimum of 6 </a:t>
                      </a:r>
                      <a:r>
                        <a:rPr lang="en-US" sz="1600" dirty="0" err="1">
                          <a:effectLst/>
                          <a:latin typeface="Avenir Book" panose="02000503020000020003" pitchFamily="2" charset="0"/>
                        </a:rPr>
                        <a:t>hrs</a:t>
                      </a: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 of biology, 3 hours of chemistry, and 3 hours of physics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middle level science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57220"/>
                  </a:ext>
                </a:extLst>
              </a:tr>
              <a:tr h="149383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Middle Level Mathematics 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mathematics, engineering, statistics, or closely related field with a minimum of 18 hours of mathematics coursework including a calculus sequence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middle level mathematics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56519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9A28680-9243-0846-BE75-C4C0AC59457D}"/>
              </a:ext>
            </a:extLst>
          </p:cNvPr>
          <p:cNvSpPr/>
          <p:nvPr/>
        </p:nvSpPr>
        <p:spPr>
          <a:xfrm>
            <a:off x="1599019" y="6083870"/>
            <a:ext cx="8684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Individuals who have previously enrolled in student teaching or another </a:t>
            </a:r>
            <a:b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</a:br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alternative certification program are ineligible for CarolinaCAP.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89334A-CC9C-9E24-D31C-14BCBED0B1B3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</p:spTree>
    <p:extLst>
      <p:ext uri="{BB962C8B-B14F-4D97-AF65-F5344CB8AC3E}">
        <p14:creationId xmlns:p14="http://schemas.microsoft.com/office/powerpoint/2010/main" val="178176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14:cNvPr>
              <p14:cNvContentPartPr/>
              <p14:nvPr/>
            </p14:nvContentPartPr>
            <p14:xfrm>
              <a:off x="8742467" y="15815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DF14F3B-162C-CA45-9BB8-F8ACFCEA6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3827" y="7175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74060A10-A8ED-5447-BA3B-A1732F5F1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78772"/>
              </p:ext>
            </p:extLst>
          </p:nvPr>
        </p:nvGraphicFramePr>
        <p:xfrm>
          <a:off x="886817" y="512520"/>
          <a:ext cx="10109200" cy="5399341"/>
        </p:xfrm>
        <a:graphic>
          <a:graphicData uri="http://schemas.openxmlformats.org/drawingml/2006/table">
            <a:tbl>
              <a:tblPr/>
              <a:tblGrid>
                <a:gridCol w="2212843">
                  <a:extLst>
                    <a:ext uri="{9D8B030D-6E8A-4147-A177-3AD203B41FA5}">
                      <a16:colId xmlns:a16="http://schemas.microsoft.com/office/drawing/2014/main" val="4146717026"/>
                    </a:ext>
                  </a:extLst>
                </a:gridCol>
                <a:gridCol w="7896357">
                  <a:extLst>
                    <a:ext uri="{9D8B030D-6E8A-4147-A177-3AD203B41FA5}">
                      <a16:colId xmlns:a16="http://schemas.microsoft.com/office/drawing/2014/main" val="1419392047"/>
                    </a:ext>
                  </a:extLst>
                </a:gridCol>
              </a:tblGrid>
              <a:tr h="8905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Certification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i="0" dirty="0">
                          <a:solidFill>
                            <a:schemeClr val="bg1"/>
                          </a:solidFill>
                          <a:effectLst/>
                          <a:latin typeface="Avenir Book" panose="02000503020000020003" pitchFamily="2" charset="0"/>
                        </a:rPr>
                        <a:t>Description of Academic Requirement 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6D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44286"/>
                  </a:ext>
                </a:extLst>
              </a:tr>
              <a:tr h="20780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Secondary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Biology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biology, biomedical engineering, biomechanical engineering, biochemical engineering, or a closely related field with a minimum of 18 hours of biology coursework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secondary biology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13" cap="flat" cmpd="sng" algn="ctr">
                      <a:solidFill>
                        <a:srgbClr val="AFAF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357220"/>
                  </a:ext>
                </a:extLst>
              </a:tr>
              <a:tr h="14938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i="0" dirty="0">
                          <a:effectLst/>
                          <a:latin typeface="Avenir Black" panose="02000503020000020003" pitchFamily="2" charset="0"/>
                        </a:rPr>
                        <a:t>Secondary Chemistry</a:t>
                      </a:r>
                    </a:p>
                  </a:txBody>
                  <a:tcPr anchor="ctr">
                    <a:lnL w="1371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Degree in chemistry, chemical engineering, biochemical engineering, or closely related field with a minimum of 18 hours of chemistry coursework from a regionally accredited university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Minimum 2.5 undergraduate GPA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Clr>
                          <a:srgbClr val="426DA9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Avenir Book" panose="02000503020000020003" pitchFamily="2" charset="0"/>
                        </a:rPr>
                        <a:t>Passing scores on the SC required Praxis Subject Area Assessment for secondary chemistry</a:t>
                      </a:r>
                    </a:p>
                  </a:txBody>
                  <a:tcPr anchor="ctr">
                    <a:lnL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7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56519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45D637F-483F-C6E0-3E44-941EA817ECC3}"/>
              </a:ext>
            </a:extLst>
          </p:cNvPr>
          <p:cNvSpPr txBox="1"/>
          <p:nvPr/>
        </p:nvSpPr>
        <p:spPr>
          <a:xfrm>
            <a:off x="9643273" y="6290833"/>
            <a:ext cx="2279904" cy="27699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426D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CAROLINACAP.ORG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252852-1314-F5ED-F2C4-E21165897ED1}"/>
              </a:ext>
            </a:extLst>
          </p:cNvPr>
          <p:cNvSpPr/>
          <p:nvPr/>
        </p:nvSpPr>
        <p:spPr>
          <a:xfrm>
            <a:off x="1599019" y="6083870"/>
            <a:ext cx="86847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Individuals who have previously enrolled in student teaching or another </a:t>
            </a:r>
            <a:b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</a:br>
            <a:r>
              <a:rPr lang="en-US" sz="1400" i="1" dirty="0">
                <a:solidFill>
                  <a:schemeClr val="accent2"/>
                </a:solidFill>
                <a:latin typeface="Avenir Book" panose="02000503020000020003" pitchFamily="2" charset="0"/>
              </a:rPr>
              <a:t>alternative certification program are ineligible for CarolinaCAP. </a:t>
            </a:r>
          </a:p>
        </p:txBody>
      </p:sp>
    </p:spTree>
    <p:extLst>
      <p:ext uri="{BB962C8B-B14F-4D97-AF65-F5344CB8AC3E}">
        <p14:creationId xmlns:p14="http://schemas.microsoft.com/office/powerpoint/2010/main" val="2182222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rolina CA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699F"/>
      </a:accent1>
      <a:accent2>
        <a:srgbClr val="73000A"/>
      </a:accent2>
      <a:accent3>
        <a:srgbClr val="CC2E40"/>
      </a:accent3>
      <a:accent4>
        <a:srgbClr val="CDD22A"/>
      </a:accent4>
      <a:accent5>
        <a:srgbClr val="898A89"/>
      </a:accent5>
      <a:accent6>
        <a:srgbClr val="1A1918"/>
      </a:accent6>
      <a:hlink>
        <a:srgbClr val="CC3241"/>
      </a:hlink>
      <a:folHlink>
        <a:srgbClr val="890041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P-Presentation-PPT-090820" id="{C7C76811-6679-D649-B46C-C87A0E90B5B9}" vid="{82894708-4924-A543-B322-C8D697BAE6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22418</TotalTime>
  <Words>1051</Words>
  <Application>Microsoft Macintosh PowerPoint</Application>
  <PresentationFormat>Widescreen</PresentationFormat>
  <Paragraphs>119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Avenir Black</vt:lpstr>
      <vt:lpstr>Avenir Book</vt:lpstr>
      <vt:lpstr>Avenir Heavy</vt:lpstr>
      <vt:lpstr>Avenir Medium</vt:lpstr>
      <vt:lpstr>Calibri</vt:lpstr>
      <vt:lpstr>Georgia</vt:lpstr>
      <vt:lpstr>Gill Sans MT</vt:lpstr>
      <vt:lpstr>Wingdings</vt:lpstr>
      <vt:lpstr>Office Theme</vt:lpstr>
      <vt:lpstr>CAROLINA COLLABORATIVE FOR ALTERNATIVE PREPARATION (CarolinaCAP)</vt:lpstr>
      <vt:lpstr>PowerPoint Presentation</vt:lpstr>
      <vt:lpstr>A DIFFERENT KIND OF COLLABORATION</vt:lpstr>
      <vt:lpstr>PROGRAM DESIGN</vt:lpstr>
      <vt:lpstr>PROGRAM DESIGN</vt:lpstr>
      <vt:lpstr>PREPARATION EXPERIENCES</vt:lpstr>
      <vt:lpstr>CERTIFICATION AREAS  AND ACADEMIC REQUIREMENTS  FOR PROGRAM ENTRY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FEES</vt:lpstr>
      <vt:lpstr>CANDIDATE EXPECTATIONS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CAROLINA COLLABORATIVE FOR ALTERNATIVE PREPARATION (CarolinaCAP)</dc:title>
  <dc:creator>GLASCOE, GENEE R</dc:creator>
  <cp:lastModifiedBy>CAROLINACRED, COE</cp:lastModifiedBy>
  <cp:revision>93</cp:revision>
  <cp:lastPrinted>2020-10-26T18:06:27Z</cp:lastPrinted>
  <dcterms:created xsi:type="dcterms:W3CDTF">2020-09-21T14:48:22Z</dcterms:created>
  <dcterms:modified xsi:type="dcterms:W3CDTF">2024-05-08T21:50:22Z</dcterms:modified>
</cp:coreProperties>
</file>